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67" r:id="rId4"/>
    <p:sldId id="257" r:id="rId5"/>
    <p:sldId id="268" r:id="rId6"/>
    <p:sldId id="261" r:id="rId7"/>
    <p:sldId id="313" r:id="rId8"/>
    <p:sldId id="315" r:id="rId9"/>
    <p:sldId id="260" r:id="rId10"/>
    <p:sldId id="263" r:id="rId11"/>
    <p:sldId id="271" r:id="rId12"/>
    <p:sldId id="269" r:id="rId13"/>
    <p:sldId id="270" r:id="rId14"/>
    <p:sldId id="316" r:id="rId15"/>
    <p:sldId id="318" r:id="rId16"/>
    <p:sldId id="319" r:id="rId17"/>
    <p:sldId id="320" r:id="rId18"/>
    <p:sldId id="272" r:id="rId19"/>
    <p:sldId id="273" r:id="rId20"/>
    <p:sldId id="282" r:id="rId21"/>
    <p:sldId id="285" r:id="rId22"/>
    <p:sldId id="274" r:id="rId23"/>
    <p:sldId id="275" r:id="rId24"/>
    <p:sldId id="295" r:id="rId25"/>
    <p:sldId id="324" r:id="rId26"/>
    <p:sldId id="278" r:id="rId27"/>
    <p:sldId id="291" r:id="rId28"/>
    <p:sldId id="326" r:id="rId29"/>
    <p:sldId id="300" r:id="rId30"/>
    <p:sldId id="332" r:id="rId31"/>
    <p:sldId id="276" r:id="rId32"/>
    <p:sldId id="266" r:id="rId33"/>
    <p:sldId id="286" r:id="rId34"/>
    <p:sldId id="281" r:id="rId35"/>
    <p:sldId id="334" r:id="rId36"/>
    <p:sldId id="335" r:id="rId37"/>
    <p:sldId id="337" r:id="rId38"/>
    <p:sldId id="338" r:id="rId39"/>
    <p:sldId id="279" r:id="rId40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A733D-1ADD-40D4-9DB9-674CBC5B4BBC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3B6E6-BD04-4EF6-A095-22821A347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1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CAEAE-28BB-4538-9BC5-ADEB6F9A0EC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31619-0DC9-4E3C-8903-F5FADBDC6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6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89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4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9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1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4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20.03.2024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918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2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8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0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B4A4-D4FB-431F-BB6B-E59F5DE78EA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2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package" Target="../embeddings/Microsoft_Word_Document4.docx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2.docx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emf"/><Relationship Id="rId5" Type="http://schemas.openxmlformats.org/officeDocument/2006/relationships/image" Target="../media/image12.emf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0393" y="356859"/>
            <a:ext cx="9120128" cy="594905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/>
              <a:t>22 марта 2024 г.</a:t>
            </a:r>
            <a:br>
              <a:rPr lang="ru-RU" sz="4900" b="1" dirty="0" smtClean="0"/>
            </a:br>
            <a:r>
              <a:rPr lang="ru-RU" sz="4900" b="1" dirty="0" smtClean="0">
                <a:latin typeface="+mn-lt"/>
              </a:rPr>
              <a:t>ЕГЭ </a:t>
            </a:r>
            <a:r>
              <a:rPr lang="ru-RU" sz="4900" b="1" dirty="0" smtClean="0">
                <a:solidFill>
                  <a:schemeClr val="tx1"/>
                </a:solidFill>
                <a:ea typeface="+mn-ea"/>
                <a:cs typeface="+mn-cs"/>
              </a:rPr>
              <a:t>Литература</a:t>
            </a:r>
            <a:br>
              <a:rPr lang="ru-RU" sz="49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4900" b="1" dirty="0" smtClean="0">
                <a:solidFill>
                  <a:schemeClr val="tx1"/>
                </a:solidFill>
                <a:ea typeface="+mn-ea"/>
                <a:cs typeface="+mn-cs"/>
              </a:rPr>
              <a:t>Код предмета – 18</a:t>
            </a:r>
            <a:br>
              <a:rPr lang="ru-RU" sz="49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4900" b="1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49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700" b="1" dirty="0" smtClean="0">
                <a:solidFill>
                  <a:schemeClr val="tx1"/>
                </a:solidFill>
                <a:ea typeface="+mn-ea"/>
                <a:cs typeface="+mn-cs"/>
              </a:rPr>
              <a:t>Продолжительность </a:t>
            </a:r>
            <a:r>
              <a:rPr lang="ru-RU" sz="2700" b="1" dirty="0">
                <a:solidFill>
                  <a:schemeClr val="tx1"/>
                </a:solidFill>
                <a:ea typeface="+mn-ea"/>
                <a:cs typeface="+mn-cs"/>
              </a:rPr>
              <a:t>работы – 3 </a:t>
            </a:r>
            <a:r>
              <a:rPr lang="ru-RU" sz="2700" b="1" dirty="0" smtClean="0">
                <a:solidFill>
                  <a:schemeClr val="tx1"/>
                </a:solidFill>
                <a:ea typeface="+mn-ea"/>
                <a:cs typeface="+mn-cs"/>
              </a:rPr>
              <a:t>часа 55 минут</a:t>
            </a:r>
            <a:r>
              <a:rPr lang="ru-RU" sz="2700" b="1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700" b="1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700" b="1" dirty="0">
                <a:solidFill>
                  <a:srgbClr val="0070C0"/>
                </a:solidFill>
                <a:ea typeface="+mn-ea"/>
                <a:cs typeface="+mn-cs"/>
              </a:rPr>
              <a:t>Официальная дата объявления результатов – </a:t>
            </a:r>
            <a:r>
              <a:rPr lang="ru-RU" sz="2700" b="1" dirty="0" smtClean="0">
                <a:solidFill>
                  <a:srgbClr val="0070C0"/>
                </a:solidFill>
                <a:ea typeface="+mn-ea"/>
                <a:cs typeface="+mn-cs"/>
              </a:rPr>
              <a:t>не позднее 2 апреля 2024 г.</a:t>
            </a:r>
            <a:endParaRPr lang="ru-RU" sz="2700" b="1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403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874490"/>
          </a:xfrm>
        </p:spPr>
        <p:txBody>
          <a:bodyPr/>
          <a:lstStyle/>
          <a:p>
            <a:r>
              <a:rPr lang="ru-RU" b="1" dirty="0" smtClean="0"/>
              <a:t>Инструктаж, печать ЭМ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0"/>
            <a:ext cx="11417300" cy="5384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Первая часть – в 09.50. </a:t>
            </a:r>
          </a:p>
          <a:p>
            <a:r>
              <a:rPr lang="ru-RU" sz="3200" b="1" dirty="0" smtClean="0"/>
              <a:t>Не ранее 10.00  ввести на станции организатора количество ЭМ для печати в точном соответствии с фактическим количеством участников, находящихся в аудитории</a:t>
            </a:r>
          </a:p>
          <a:p>
            <a:r>
              <a:rPr lang="ru-RU" sz="3200" b="1" dirty="0" smtClean="0"/>
              <a:t>Запустить процедуру расшифровки КИМ</a:t>
            </a:r>
          </a:p>
          <a:p>
            <a:r>
              <a:rPr lang="ru-RU" sz="3200" b="1" dirty="0" smtClean="0"/>
              <a:t>Выполнить печать полных комплектов ЭМ</a:t>
            </a:r>
          </a:p>
          <a:p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1179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669" y="244548"/>
            <a:ext cx="9675812" cy="874490"/>
          </a:xfrm>
        </p:spPr>
        <p:txBody>
          <a:bodyPr/>
          <a:lstStyle/>
          <a:p>
            <a:r>
              <a:rPr lang="ru-RU" b="1" dirty="0" smtClean="0"/>
              <a:t>Инструктаж, печать ЭМ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720" y="1155939"/>
            <a:ext cx="11417300" cy="5589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Выполнить печать комплектов ЭМ:</a:t>
            </a:r>
          </a:p>
          <a:p>
            <a:r>
              <a:rPr lang="ru-RU" sz="2600" b="1" dirty="0" smtClean="0"/>
              <a:t>Распечатать первый комплект, передать второму организатору.</a:t>
            </a:r>
          </a:p>
          <a:p>
            <a:r>
              <a:rPr lang="ru-RU" sz="2600" b="1" dirty="0" smtClean="0"/>
              <a:t>Второй организатор проверяет качество печати ЭМ по контрольному листу.</a:t>
            </a:r>
          </a:p>
          <a:p>
            <a:r>
              <a:rPr lang="ru-RU" sz="2600" b="1" dirty="0" smtClean="0"/>
              <a:t>В случае качественной печати подтвердить на станции печати, что комплект распечатан корректно.</a:t>
            </a:r>
          </a:p>
          <a:p>
            <a:r>
              <a:rPr lang="ru-RU" sz="2600" b="1" dirty="0" smtClean="0"/>
              <a:t>Продолжить печать, подтверждать корректность печати каждого комплекта, включая последний.</a:t>
            </a:r>
          </a:p>
          <a:p>
            <a:r>
              <a:rPr lang="ru-RU" sz="2600" b="1" dirty="0" smtClean="0"/>
              <a:t>Качественные комплекты разместить на столе для ЭМ (стол должен быть чистым), отделяя один комплект от другого </a:t>
            </a:r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9996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874490"/>
          </a:xfrm>
        </p:spPr>
        <p:txBody>
          <a:bodyPr/>
          <a:lstStyle/>
          <a:p>
            <a:r>
              <a:rPr lang="ru-RU" b="1" dirty="0" smtClean="0"/>
              <a:t>Инструктаж, печать ЭМ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0"/>
            <a:ext cx="11417300" cy="538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Некачественная печать:</a:t>
            </a:r>
          </a:p>
          <a:p>
            <a:r>
              <a:rPr lang="ru-RU" sz="2800" b="1" dirty="0" smtClean="0"/>
              <a:t>В случае некачественной печати отметить, что комплект распечатан некорректно и продолжить печать (</a:t>
            </a:r>
            <a:r>
              <a:rPr lang="ru-RU" sz="2800" b="1" dirty="0" err="1" smtClean="0"/>
              <a:t>токен</a:t>
            </a:r>
            <a:r>
              <a:rPr lang="ru-RU" sz="2800" b="1" dirty="0" smtClean="0"/>
              <a:t> члена ГЭК в этом случае </a:t>
            </a:r>
            <a:r>
              <a:rPr lang="ru-RU" sz="2800" b="1" dirty="0" smtClean="0">
                <a:solidFill>
                  <a:srgbClr val="FF0000"/>
                </a:solidFill>
              </a:rPr>
              <a:t>НЕ нужен</a:t>
            </a:r>
            <a:r>
              <a:rPr lang="ru-RU" sz="2800" b="1" dirty="0" smtClean="0"/>
              <a:t>, программа напечатает заказанное количество </a:t>
            </a:r>
            <a:r>
              <a:rPr lang="ru-RU" sz="2800" b="1" dirty="0"/>
              <a:t>комплектов</a:t>
            </a:r>
            <a:r>
              <a:rPr lang="ru-RU" sz="2800" b="1" dirty="0" smtClean="0"/>
              <a:t>). </a:t>
            </a:r>
          </a:p>
          <a:p>
            <a:r>
              <a:rPr lang="ru-RU" sz="2800" b="1" dirty="0" smtClean="0"/>
              <a:t>Некачественный комплект КИМ отложить на стол организатора, программа в этом случае отмечает некорректно распечатанный КИМ автоматически).</a:t>
            </a:r>
          </a:p>
          <a:p>
            <a:r>
              <a:rPr lang="ru-RU" sz="2800" b="1" dirty="0" smtClean="0"/>
              <a:t>Продолжить печать, подтверждая корректность печати каждого комплекта.</a:t>
            </a:r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9056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874490"/>
          </a:xfrm>
        </p:spPr>
        <p:txBody>
          <a:bodyPr/>
          <a:lstStyle/>
          <a:p>
            <a:r>
              <a:rPr lang="ru-RU" b="1" dirty="0" smtClean="0"/>
              <a:t>Инструктаж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0"/>
            <a:ext cx="11417300" cy="538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Раздать комплекты ЭМ в произвольном порядке участникам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 случае, если участник экзамена явился в ППЭ, но был удалён или не завершил экзамен по уважительной причине ДО НАЧАЛА ПЕЧАТИ ЭМ, комплект ЭМ на него все равно распечатывается для надлежащего оформления удаления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незавершения</a:t>
            </a:r>
            <a:r>
              <a:rPr lang="ru-RU" sz="2800" b="1" dirty="0" smtClean="0">
                <a:solidFill>
                  <a:srgbClr val="FF0000"/>
                </a:solidFill>
              </a:rPr>
              <a:t> экзамена</a:t>
            </a:r>
          </a:p>
          <a:p>
            <a:pPr marL="0" indent="0">
              <a:buNone/>
            </a:pPr>
            <a:r>
              <a:rPr lang="ru-RU" sz="2800" b="1" dirty="0" smtClean="0"/>
              <a:t>Начать вторую часть инструктажа </a:t>
            </a:r>
          </a:p>
          <a:p>
            <a:pPr marL="0" indent="0">
              <a:buNone/>
            </a:pPr>
            <a:r>
              <a:rPr lang="ru-RU" sz="2800" b="1" dirty="0" smtClean="0"/>
              <a:t>РУКОВОДИТЬ заполнением бланков участниками экзамена,</a:t>
            </a:r>
          </a:p>
          <a:p>
            <a:pPr marL="0" indent="0">
              <a:buNone/>
            </a:pPr>
            <a:r>
              <a:rPr lang="ru-RU" sz="2800" b="1" dirty="0" smtClean="0"/>
              <a:t>Проверить правильность заполнения бланков участниками, при необходимости дать участнику указание внести исправление в бланк регистрации, БО № 1</a:t>
            </a:r>
          </a:p>
        </p:txBody>
      </p:sp>
    </p:spTree>
    <p:extLst>
      <p:ext uri="{BB962C8B-B14F-4D97-AF65-F5344CB8AC3E}">
        <p14:creationId xmlns:p14="http://schemas.microsoft.com/office/powerpoint/2010/main" val="122162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415" y="624110"/>
            <a:ext cx="9736197" cy="971777"/>
          </a:xfrm>
        </p:spPr>
        <p:txBody>
          <a:bodyPr/>
          <a:lstStyle/>
          <a:p>
            <a:r>
              <a:rPr lang="ru-RU" b="1" dirty="0"/>
              <a:t>Инструктаж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898" y="1616014"/>
            <a:ext cx="9703429" cy="4793411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ВНИМАНИЕ! 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Во избежание позднего обнаружения брака в бланках регистрации и бланках ответов попросите участников экзамена очень внимательно проверить полные комплекты ЭМ: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целостность </a:t>
            </a:r>
            <a:r>
              <a:rPr lang="en-US" sz="2800" b="1" dirty="0" smtClean="0">
                <a:solidFill>
                  <a:schemeClr val="tx1"/>
                </a:solidFill>
              </a:rPr>
              <a:t>QR-</a:t>
            </a:r>
            <a:r>
              <a:rPr lang="ru-RU" sz="2800" b="1" dirty="0" smtClean="0">
                <a:solidFill>
                  <a:schemeClr val="tx1"/>
                </a:solidFill>
              </a:rPr>
              <a:t>кодов (без видимых пропусков и лишних линий), 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ц</a:t>
            </a:r>
            <a:r>
              <a:rPr lang="ru-RU" sz="2800" b="1" dirty="0" smtClean="0">
                <a:solidFill>
                  <a:schemeClr val="tx1"/>
                </a:solidFill>
              </a:rPr>
              <a:t>елостность печати реперных точек в углах бланков,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тсутствие </a:t>
            </a:r>
            <a:r>
              <a:rPr lang="ru-RU" sz="2800" b="1" dirty="0" err="1" smtClean="0">
                <a:solidFill>
                  <a:schemeClr val="tx1"/>
                </a:solidFill>
              </a:rPr>
              <a:t>заминов</a:t>
            </a:r>
            <a:r>
              <a:rPr lang="ru-RU" sz="2800" b="1" dirty="0" smtClean="0">
                <a:solidFill>
                  <a:schemeClr val="tx1"/>
                </a:solidFill>
              </a:rPr>
              <a:t> на бланках ответов.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1" y="1"/>
            <a:ext cx="4701397" cy="649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38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3"/>
          <a:stretch/>
        </p:blipFill>
        <p:spPr bwMode="auto">
          <a:xfrm>
            <a:off x="815414" y="0"/>
            <a:ext cx="10526161" cy="658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0128449" y="1556792"/>
            <a:ext cx="1213127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608501" y="980728"/>
            <a:ext cx="144016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заполняем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2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2" y="836712"/>
            <a:ext cx="11015745" cy="486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079775" y="5354923"/>
            <a:ext cx="1339903" cy="32757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202115" y="5700794"/>
            <a:ext cx="7296811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Заполняется только по указанию члена ГЭК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0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1" y="624110"/>
            <a:ext cx="9790112" cy="827500"/>
          </a:xfrm>
        </p:spPr>
        <p:txBody>
          <a:bodyPr/>
          <a:lstStyle/>
          <a:p>
            <a:r>
              <a:rPr lang="ru-RU" b="1" dirty="0" smtClean="0"/>
              <a:t>Начало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130" y="1451610"/>
            <a:ext cx="10464482" cy="4459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После </a:t>
            </a:r>
            <a:r>
              <a:rPr lang="ru-RU" sz="2800" b="1" dirty="0" smtClean="0"/>
              <a:t>завершения второй части инструктажа: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- Объявить начало экзамена. </a:t>
            </a:r>
          </a:p>
          <a:p>
            <a:pPr marL="0" indent="0">
              <a:buNone/>
            </a:pPr>
            <a:r>
              <a:rPr lang="ru-RU" sz="2800" b="1" dirty="0" smtClean="0"/>
              <a:t>- Зафиксировать на доске время начала, продолжительность и время окончания экзамена.</a:t>
            </a:r>
          </a:p>
          <a:p>
            <a:pPr marL="0" indent="0">
              <a:buNone/>
            </a:pPr>
            <a:r>
              <a:rPr lang="ru-RU" sz="2800" b="1" dirty="0" smtClean="0"/>
              <a:t>- Сообщить организатору вне аудитории об успешном начале экзамена в аудитории № __ для передачи этой информации в штаб.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865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941" y="624110"/>
            <a:ext cx="9698672" cy="724630"/>
          </a:xfrm>
        </p:spPr>
        <p:txBody>
          <a:bodyPr/>
          <a:lstStyle/>
          <a:p>
            <a:r>
              <a:rPr lang="ru-RU" b="1" dirty="0" smtClean="0"/>
              <a:t>Нештатные ситуации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1348740"/>
            <a:ext cx="10498772" cy="5223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Обнаружение участником брака в распечатанных ЭМ (некачественная или некомплектная печать), порча бланка во время экзамена, опоздавший участник: </a:t>
            </a:r>
            <a:r>
              <a:rPr lang="ru-RU" sz="2400" b="1" dirty="0" smtClean="0">
                <a:solidFill>
                  <a:srgbClr val="FF0000"/>
                </a:solidFill>
              </a:rPr>
              <a:t>дополнительная печать.</a:t>
            </a:r>
          </a:p>
          <a:p>
            <a:pPr marL="0" indent="0">
              <a:buNone/>
            </a:pPr>
            <a:r>
              <a:rPr lang="ru-RU" sz="2400" b="1" dirty="0" smtClean="0"/>
              <a:t>Пригласить члена ГЭК для произведения дополнительной печати.</a:t>
            </a:r>
          </a:p>
          <a:p>
            <a:pPr marL="0" indent="0">
              <a:buNone/>
            </a:pPr>
            <a:r>
              <a:rPr lang="ru-RU" sz="2400" b="1" dirty="0" smtClean="0"/>
              <a:t>Изъять некачественный комплект (все бланки комплекта и КИМ).</a:t>
            </a:r>
          </a:p>
          <a:p>
            <a:pPr marL="0" indent="0">
              <a:buNone/>
            </a:pPr>
            <a:r>
              <a:rPr lang="ru-RU" sz="2400" b="1" dirty="0" smtClean="0"/>
              <a:t>На станции организатора найти номер изъятого комплекта, отметить брак вручную. </a:t>
            </a:r>
          </a:p>
          <a:p>
            <a:pPr marL="0" indent="0">
              <a:buNone/>
            </a:pPr>
            <a:r>
              <a:rPr lang="ru-RU" sz="2400" b="1" dirty="0" smtClean="0"/>
              <a:t>После активации </a:t>
            </a:r>
            <a:r>
              <a:rPr lang="ru-RU" sz="2400" b="1" dirty="0" err="1" smtClean="0"/>
              <a:t>токена</a:t>
            </a:r>
            <a:r>
              <a:rPr lang="ru-RU" sz="2400" b="1" dirty="0" smtClean="0"/>
              <a:t> членом ГЭК указать необходимое количество экземпляров  для дополнительной печати.</a:t>
            </a:r>
          </a:p>
          <a:p>
            <a:pPr marL="0" indent="0">
              <a:buNone/>
            </a:pPr>
            <a:r>
              <a:rPr lang="ru-RU" sz="2400" b="1" dirty="0" smtClean="0"/>
              <a:t>Распечатать комплект, проверить, выдать участнику, проследить, чтобы регистрационные поля были заполнены правильно.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Замена комплекта производится полностью, включая КИМ!!!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17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Прибытие в пункт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860" y="1451610"/>
            <a:ext cx="10338752" cy="516636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Прибыть в ППЭ в 07.45.</a:t>
            </a:r>
          </a:p>
          <a:p>
            <a:r>
              <a:rPr lang="ru-RU" sz="3200" b="1" dirty="0" smtClean="0"/>
              <a:t>Все вещи оставить в подготовленном для этого помещении (с собой паспорт без обложки, очки без футляра, вода в прозрачной бутылке, не в термосе)</a:t>
            </a:r>
          </a:p>
          <a:p>
            <a:r>
              <a:rPr lang="ru-RU" sz="3200" b="1" dirty="0" smtClean="0"/>
              <a:t>Расписаться в журналах инструктажей </a:t>
            </a:r>
          </a:p>
          <a:p>
            <a:r>
              <a:rPr lang="ru-RU" sz="3200" b="1" dirty="0" smtClean="0"/>
              <a:t>Вход в ППЭ в 08.00. Расписаться в форме ППЭ-07, подтвердив свое присутствие</a:t>
            </a:r>
          </a:p>
        </p:txBody>
      </p:sp>
    </p:spTree>
    <p:extLst>
      <p:ext uri="{BB962C8B-B14F-4D97-AF65-F5344CB8AC3E}">
        <p14:creationId xmlns:p14="http://schemas.microsoft.com/office/powerpoint/2010/main" val="4555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941" y="624110"/>
            <a:ext cx="9698672" cy="724630"/>
          </a:xfrm>
        </p:spPr>
        <p:txBody>
          <a:bodyPr/>
          <a:lstStyle/>
          <a:p>
            <a:r>
              <a:rPr lang="ru-RU" b="1" dirty="0" smtClean="0"/>
              <a:t>Нештатные ситуации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1348740"/>
            <a:ext cx="10498772" cy="522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Замена станции организатора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При выходе из строя станции организатора пригласить технического специалиста и члена ГЭК, сообщить, сколько комплектов ЭМ осталось нераспечатанными.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Вышедшую из строя станцию организатора отставить в сторону, в зоне видимости камер и не убирать до завершения экзамена.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После получения резервного ключа в штабе ППЭ и активации </a:t>
            </a:r>
            <a:r>
              <a:rPr lang="ru-RU" sz="2400" b="1" dirty="0" err="1" smtClean="0">
                <a:solidFill>
                  <a:schemeClr val="tx1"/>
                </a:solidFill>
              </a:rPr>
              <a:t>токена</a:t>
            </a:r>
            <a:r>
              <a:rPr lang="ru-RU" sz="2400" b="1" dirty="0" smtClean="0">
                <a:solidFill>
                  <a:schemeClr val="tx1"/>
                </a:solidFill>
              </a:rPr>
              <a:t> члена ГЭК на </a:t>
            </a:r>
            <a:r>
              <a:rPr lang="ru-RU" sz="2400" b="1" dirty="0">
                <a:solidFill>
                  <a:schemeClr val="tx1"/>
                </a:solidFill>
              </a:rPr>
              <a:t>новой станции </a:t>
            </a:r>
            <a:r>
              <a:rPr lang="ru-RU" sz="2400" b="1" dirty="0" smtClean="0">
                <a:solidFill>
                  <a:schemeClr val="tx1"/>
                </a:solidFill>
              </a:rPr>
              <a:t>организатора ввести количество оставшихся для распечатки комплектов.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Распечатать комплекты, действуя в обычном порядке.</a:t>
            </a:r>
          </a:p>
          <a:p>
            <a:pPr>
              <a:buFontTx/>
              <a:buChar char="-"/>
            </a:pP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075" y="624110"/>
            <a:ext cx="9520537" cy="954524"/>
          </a:xfrm>
        </p:spPr>
        <p:txBody>
          <a:bodyPr/>
          <a:lstStyle/>
          <a:p>
            <a:r>
              <a:rPr lang="ru-RU" b="1" dirty="0"/>
              <a:t>Нештатные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676" y="1521125"/>
            <a:ext cx="10452189" cy="5026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Замятие листа в принтере</a:t>
            </a:r>
          </a:p>
          <a:p>
            <a:r>
              <a:rPr lang="ru-RU" sz="2800" b="1" dirty="0" smtClean="0"/>
              <a:t>Пригласить технического специалиста.</a:t>
            </a:r>
          </a:p>
          <a:p>
            <a:r>
              <a:rPr lang="ru-RU" sz="2800" b="1" dirty="0" smtClean="0"/>
              <a:t>После устранения замятия станция организатора сама напечатает тот же самый комплект. Во избежание дублирования сразу отложить весь комплект на стол организатора и отметить его как некорректно распечатанный.</a:t>
            </a:r>
          </a:p>
          <a:p>
            <a:r>
              <a:rPr lang="ru-RU" sz="2800" b="1" dirty="0" smtClean="0"/>
              <a:t>Продолжить печать.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204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084" y="612079"/>
            <a:ext cx="10635916" cy="783585"/>
          </a:xfrm>
        </p:spPr>
        <p:txBody>
          <a:bodyPr/>
          <a:lstStyle/>
          <a:p>
            <a:r>
              <a:rPr lang="ru-RU" b="1" dirty="0" smtClean="0"/>
              <a:t>Действия организатора во время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410" y="1503947"/>
            <a:ext cx="10510202" cy="50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В аудитории одновременно находятся два организатора!</a:t>
            </a:r>
          </a:p>
          <a:p>
            <a:pPr marL="0" indent="0">
              <a:buNone/>
            </a:pPr>
            <a:r>
              <a:rPr lang="ru-RU" sz="2000" b="1" dirty="0" smtClean="0"/>
              <a:t>Организатор в аудитории должен:</a:t>
            </a:r>
          </a:p>
          <a:p>
            <a:pPr>
              <a:buFontTx/>
              <a:buChar char="-"/>
            </a:pPr>
            <a:r>
              <a:rPr lang="ru-RU" sz="2000" b="1" dirty="0" smtClean="0"/>
              <a:t>следить за порядком в аудитории, не допускать разговоров, обмена любыми материалами, демонстрации своих материалов другому участнику,</a:t>
            </a:r>
          </a:p>
          <a:p>
            <a:pPr>
              <a:buFontTx/>
              <a:buChar char="-"/>
            </a:pPr>
            <a:r>
              <a:rPr lang="ru-RU" sz="2000" b="1" dirty="0"/>
              <a:t>н</a:t>
            </a:r>
            <a:r>
              <a:rPr lang="ru-RU" sz="2000" b="1" dirty="0" smtClean="0"/>
              <a:t>е допускать наличия запрещенных средств,</a:t>
            </a:r>
          </a:p>
          <a:p>
            <a:pPr>
              <a:buFontTx/>
              <a:buChar char="-"/>
            </a:pPr>
            <a:r>
              <a:rPr lang="ru-RU" sz="2000" b="1" dirty="0"/>
              <a:t>н</a:t>
            </a:r>
            <a:r>
              <a:rPr lang="ru-RU" sz="2000" b="1" dirty="0" smtClean="0"/>
              <a:t>е допускать переписывания участниками заданий КИМ в черновики или на руки,</a:t>
            </a:r>
          </a:p>
          <a:p>
            <a:pPr>
              <a:buFontTx/>
              <a:buChar char="-"/>
            </a:pPr>
            <a:r>
              <a:rPr lang="ru-RU" sz="2000" b="1" dirty="0"/>
              <a:t>н</a:t>
            </a:r>
            <a:r>
              <a:rPr lang="ru-RU" sz="2000" b="1" dirty="0" smtClean="0"/>
              <a:t>е допускать произвольного выхода участников из аудитории,</a:t>
            </a:r>
          </a:p>
          <a:p>
            <a:pPr>
              <a:buFontTx/>
              <a:buChar char="-"/>
            </a:pPr>
            <a:r>
              <a:rPr lang="ru-RU" sz="2000" b="1" dirty="0"/>
              <a:t>н</a:t>
            </a:r>
            <a:r>
              <a:rPr lang="ru-RU" sz="2000" b="1" dirty="0" smtClean="0"/>
              <a:t>е допускать выноса из аудитории черновиков, ЭМ и </a:t>
            </a:r>
            <a:r>
              <a:rPr lang="ru-RU" sz="2000" b="1" dirty="0" err="1" smtClean="0"/>
              <a:t>др</a:t>
            </a:r>
            <a:r>
              <a:rPr lang="ru-RU" sz="2000" b="1" dirty="0" smtClean="0"/>
              <a:t>,</a:t>
            </a:r>
          </a:p>
          <a:p>
            <a:pPr>
              <a:buFontTx/>
              <a:buChar char="-"/>
            </a:pPr>
            <a:r>
              <a:rPr lang="ru-RU" sz="2000" b="1" dirty="0" smtClean="0"/>
              <a:t>следить за состоянием участников экзамена.</a:t>
            </a:r>
          </a:p>
          <a:p>
            <a:pPr marL="0" indent="0">
              <a:buNone/>
            </a:pPr>
            <a:r>
              <a:rPr lang="ru-RU" sz="2000" b="1" dirty="0" smtClean="0"/>
              <a:t>В случае предъявления претензии участником по содержанию задания КИМ зафиксировать в свободной форме суть претензии в служебной записке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64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563952"/>
            <a:ext cx="9591591" cy="1238969"/>
          </a:xfrm>
        </p:spPr>
        <p:txBody>
          <a:bodyPr>
            <a:normAutofit/>
          </a:bodyPr>
          <a:lstStyle/>
          <a:p>
            <a:r>
              <a:rPr lang="ru-RU" b="1" dirty="0" smtClean="0"/>
              <a:t>Выход участника в медпункт, в туалетную комнату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169" y="1801559"/>
            <a:ext cx="11285621" cy="47717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случае выхода в туалетную комнату или медкабинет:</a:t>
            </a:r>
          </a:p>
          <a:p>
            <a:pPr>
              <a:buFontTx/>
              <a:buChar char="-"/>
            </a:pPr>
            <a:r>
              <a:rPr lang="ru-RU" sz="2400" b="1" dirty="0" smtClean="0"/>
              <a:t>проверить комплектность ЭМ на рабочем столе: БР, БО №1, черновики, все листы КИМ (</a:t>
            </a:r>
            <a:r>
              <a:rPr lang="ru-RU" sz="2400" b="1" dirty="0" smtClean="0">
                <a:solidFill>
                  <a:srgbClr val="FF0000"/>
                </a:solidFill>
              </a:rPr>
              <a:t>ПЕРЕСЧИТАТЬ</a:t>
            </a:r>
            <a:r>
              <a:rPr lang="ru-RU" sz="2400" b="1" dirty="0" smtClean="0"/>
              <a:t>), </a:t>
            </a:r>
          </a:p>
          <a:p>
            <a:pPr>
              <a:buFontTx/>
              <a:buChar char="-"/>
            </a:pPr>
            <a:r>
              <a:rPr lang="ru-RU" sz="2400" b="1" dirty="0"/>
              <a:t>у</a:t>
            </a:r>
            <a:r>
              <a:rPr lang="ru-RU" sz="2400" b="1" dirty="0" smtClean="0"/>
              <a:t>бедиться, что организатор вне аудитории готов принять ребенка,</a:t>
            </a:r>
          </a:p>
          <a:p>
            <a:pPr>
              <a:buFontTx/>
              <a:buChar char="-"/>
            </a:pPr>
            <a:r>
              <a:rPr lang="ru-RU" sz="2400" b="1" dirty="0"/>
              <a:t>в</a:t>
            </a:r>
            <a:r>
              <a:rPr lang="ru-RU" sz="2400" b="1" dirty="0" smtClean="0"/>
              <a:t>нести в форму ППЭ-12-04-МАШ фамилию и инициалы участника, номер его БР и время выхода из аудитории,</a:t>
            </a:r>
          </a:p>
          <a:p>
            <a:pPr>
              <a:buFontTx/>
              <a:buChar char="-"/>
            </a:pPr>
            <a:r>
              <a:rPr lang="ru-RU" sz="2400" b="1" dirty="0"/>
              <a:t>п</a:t>
            </a:r>
            <a:r>
              <a:rPr lang="ru-RU" sz="2400" b="1" dirty="0" smtClean="0"/>
              <a:t>ри возвращении участника зафиксировать время возвращения,</a:t>
            </a:r>
          </a:p>
          <a:p>
            <a:pPr>
              <a:buFontTx/>
              <a:buChar char="-"/>
            </a:pPr>
            <a:r>
              <a:rPr lang="ru-RU" sz="2400" b="1" dirty="0"/>
              <a:t>в</a:t>
            </a:r>
            <a:r>
              <a:rPr lang="ru-RU" sz="2400" b="1" dirty="0" smtClean="0"/>
              <a:t> форме 12-04-МАШ участник фиксируется столько раз, сколько раз он выходил из аудитории.</a:t>
            </a:r>
          </a:p>
          <a:p>
            <a:pPr>
              <a:buFontTx/>
              <a:buChar char="-"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860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815413" y="1484784"/>
          <a:ext cx="67691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3" imgW="5076608" imgH="4876740" progId="AcroExch.Document.DC">
                  <p:embed/>
                </p:oleObj>
              </mc:Choice>
              <mc:Fallback>
                <p:oleObj name="Acrobat Document" r:id="rId3" imgW="5076608" imgH="48767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413" y="1484784"/>
                        <a:ext cx="67691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25894" y="1484785"/>
            <a:ext cx="2970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Машиночитаемая форма</a:t>
            </a: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12-04-МАШ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6096000" y="2420888"/>
            <a:ext cx="1344149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40284" y="2348880"/>
            <a:ext cx="41083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Обязательно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заполнить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номер страницы!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НЕЛЬЗЯ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endParaRPr lang="en-US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ставить прочерк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на незаполненных строках формы</a:t>
            </a:r>
          </a:p>
        </p:txBody>
      </p:sp>
      <p:cxnSp>
        <p:nvCxnSpPr>
          <p:cNvPr id="11" name="Прямая со стрелкой 10"/>
          <p:cNvCxnSpPr>
            <a:endCxn id="7" idx="6"/>
          </p:cNvCxnSpPr>
          <p:nvPr/>
        </p:nvCxnSpPr>
        <p:spPr>
          <a:xfrm flipH="1" flipV="1">
            <a:off x="7440149" y="2600908"/>
            <a:ext cx="665147" cy="10801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99964" y="3757303"/>
            <a:ext cx="3740321" cy="108825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1517" y="2600908"/>
            <a:ext cx="4632343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Каждый </a:t>
            </a:r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выход участника фиксируется в ведомости ППЭ-12-04МАШ  </a:t>
            </a:r>
          </a:p>
          <a:p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(каждый выход – новая строка при заполнении формы ППЭ-12-04</a:t>
            </a: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)</a:t>
            </a:r>
            <a:endParaRPr lang="ru-RU" sz="2000" b="1" dirty="0">
              <a:solidFill>
                <a:srgbClr val="39639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4747" y="5196850"/>
            <a:ext cx="436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</a:rPr>
              <a:t>ФОРМА ЗАПОЛНЯЕТСЯ ЧЕРНОЙ ГЕЛЕВОЙ РУЧКОЙ.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83766" y="429169"/>
            <a:ext cx="8485644" cy="6557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выходе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участника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из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аудитории организаторы должны проверить комплектность оставленных на рабочем столе участником ЕГЭ ЭМ и черновиков, заполнить форму ППЭ-12-04МАШ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25" y="15915"/>
            <a:ext cx="4718650" cy="6530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2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563952"/>
            <a:ext cx="9591591" cy="711395"/>
          </a:xfrm>
        </p:spPr>
        <p:txBody>
          <a:bodyPr/>
          <a:lstStyle/>
          <a:p>
            <a:r>
              <a:rPr lang="ru-RU" b="1" dirty="0" smtClean="0"/>
              <a:t>Выход участника из аудитории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981" y="1275347"/>
            <a:ext cx="11180061" cy="558265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 случае завершения выполнения экзаменационной работы участником:</a:t>
            </a:r>
          </a:p>
          <a:p>
            <a:pPr>
              <a:buFontTx/>
              <a:buChar char="-"/>
            </a:pPr>
            <a:r>
              <a:rPr lang="ru-RU" sz="3200" b="1" dirty="0"/>
              <a:t>п</a:t>
            </a:r>
            <a:r>
              <a:rPr lang="ru-RU" sz="3200" b="1" dirty="0" smtClean="0"/>
              <a:t>одойти к участнику для приемки материалов,</a:t>
            </a:r>
          </a:p>
          <a:p>
            <a:pPr>
              <a:buFontTx/>
              <a:buChar char="-"/>
            </a:pPr>
            <a:r>
              <a:rPr lang="ru-RU" sz="3200" b="1" dirty="0" smtClean="0"/>
              <a:t>проверить </a:t>
            </a:r>
            <a:r>
              <a:rPr lang="ru-RU" sz="3200" b="1" dirty="0"/>
              <a:t>комплектность ЭМ на рабочем столе: БР, БО №1, </a:t>
            </a:r>
            <a:r>
              <a:rPr lang="ru-RU" sz="3200" b="1" dirty="0" smtClean="0"/>
              <a:t>черновики</a:t>
            </a:r>
            <a:r>
              <a:rPr lang="ru-RU" sz="3200" b="1" dirty="0"/>
              <a:t>, все листы </a:t>
            </a:r>
            <a:r>
              <a:rPr lang="ru-RU" sz="3200" b="1" dirty="0" smtClean="0"/>
              <a:t>КИМ,</a:t>
            </a:r>
          </a:p>
          <a:p>
            <a:pPr>
              <a:buFontTx/>
              <a:buChar char="-"/>
            </a:pPr>
            <a:r>
              <a:rPr lang="ru-RU" sz="3200" b="1" dirty="0"/>
              <a:t>в</a:t>
            </a:r>
            <a:r>
              <a:rPr lang="ru-RU" sz="3200" b="1" dirty="0" smtClean="0"/>
              <a:t> БО № 1 проставить количество  замен ответов и поставить подпись. В случае отсутствия замен поставить </a:t>
            </a:r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/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231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563952"/>
            <a:ext cx="9591591" cy="711395"/>
          </a:xfrm>
        </p:spPr>
        <p:txBody>
          <a:bodyPr/>
          <a:lstStyle/>
          <a:p>
            <a:r>
              <a:rPr lang="ru-RU" b="1" dirty="0" smtClean="0"/>
              <a:t>Выход участника из аудитории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421" y="1275347"/>
            <a:ext cx="11285621" cy="558265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b="1" dirty="0" smtClean="0"/>
              <a:t>ПЕРЕСЧИТАТЬ все материалы, зафиксировать количество полученных материалов в форме ППЭ-05-02, попросить ребенка расписаться в протоколе, подтверждая тем самым, что количество принятых материалов зафиксировано правильно, </a:t>
            </a:r>
          </a:p>
          <a:p>
            <a:pPr>
              <a:buFontTx/>
              <a:buChar char="-"/>
            </a:pPr>
            <a:r>
              <a:rPr lang="ru-RU" sz="2800" b="1" dirty="0" smtClean="0"/>
              <a:t>убедиться</a:t>
            </a:r>
            <a:r>
              <a:rPr lang="ru-RU" sz="2800" b="1" dirty="0"/>
              <a:t>, что организатор вне аудитории готов принять ребенка</a:t>
            </a:r>
            <a:r>
              <a:rPr lang="ru-RU" sz="2800" b="1" dirty="0" smtClean="0"/>
              <a:t>, и разрешить участнику покинуть аудиторию,</a:t>
            </a:r>
          </a:p>
          <a:p>
            <a:pPr>
              <a:buFontTx/>
              <a:buChar char="-"/>
            </a:pPr>
            <a:r>
              <a:rPr lang="ru-RU" sz="2800" b="1" dirty="0"/>
              <a:t>р</a:t>
            </a:r>
            <a:r>
              <a:rPr lang="ru-RU" sz="2800" b="1" dirty="0" smtClean="0"/>
              <a:t>асформировать принятые у участника материалы по видам: БР, БО №1, </a:t>
            </a:r>
            <a:r>
              <a:rPr lang="ru-RU" sz="2800" b="1" dirty="0" err="1" smtClean="0"/>
              <a:t>КИМы</a:t>
            </a:r>
            <a:r>
              <a:rPr lang="ru-RU" sz="2800" b="1" dirty="0" smtClean="0"/>
              <a:t>, черновики.</a:t>
            </a:r>
            <a:endParaRPr lang="ru-RU" sz="2800" b="1" dirty="0"/>
          </a:p>
          <a:p>
            <a:pPr>
              <a:buFontTx/>
              <a:buChar char="-"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65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40" y="116632"/>
            <a:ext cx="4796286" cy="641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0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0023"/>
            <a:ext cx="10972800" cy="436910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Бланк №1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205" y="1300790"/>
            <a:ext cx="9800084" cy="234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205" y="4076085"/>
            <a:ext cx="9800084" cy="216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4320" y="1474782"/>
            <a:ext cx="903040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3695" y="1797820"/>
            <a:ext cx="926493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226" y="2138617"/>
            <a:ext cx="923665" cy="597311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5693" y="1810338"/>
            <a:ext cx="804539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95173" y="1481111"/>
            <a:ext cx="615009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0259" y="2124112"/>
            <a:ext cx="644839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975" y="2988186"/>
            <a:ext cx="644839" cy="58005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31961" y="3040218"/>
            <a:ext cx="1966655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ПОДПИСЬ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8299" y="5589240"/>
            <a:ext cx="609515" cy="529532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80043" y="5597059"/>
            <a:ext cx="1966655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ПОДПИСЬ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17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Инструктаж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860" y="1451610"/>
            <a:ext cx="10338752" cy="516636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Инструктаж в 08.15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получить формы: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ППЭ-05-01- 2 экземпляра (списки участников)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ППЭ-05-02 (протокол проведения экзамена в аудитории)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ППЭ-12-02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(ведомость коррекции персональных данных)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ППЭ-12-04-МАШ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(ведомость выхода участников)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ППЭ-16 (коды образовательных организаций)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ВДП и формы ППЭ-11 к ним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Черновики с печатью организации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</a:rPr>
              <a:t>таблички с номерами аудиторий, ножницы, скотч, линейки находятся в аудиториях)</a:t>
            </a:r>
          </a:p>
        </p:txBody>
      </p:sp>
    </p:spTree>
    <p:extLst>
      <p:ext uri="{BB962C8B-B14F-4D97-AF65-F5344CB8AC3E}">
        <p14:creationId xmlns:p14="http://schemas.microsoft.com/office/powerpoint/2010/main" val="105987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88640"/>
            <a:ext cx="1194424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7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915" y="624110"/>
            <a:ext cx="10262938" cy="1280890"/>
          </a:xfrm>
        </p:spPr>
        <p:txBody>
          <a:bodyPr/>
          <a:lstStyle/>
          <a:p>
            <a:r>
              <a:rPr lang="ru-RU" b="1" dirty="0" smtClean="0"/>
              <a:t>Нештатные ситуации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628" y="1477992"/>
            <a:ext cx="10262937" cy="5164348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Удаление участника с экзамена по причине нарушения порядка ЕГЭ (акт об удалении участника экзамена)</a:t>
            </a:r>
          </a:p>
          <a:p>
            <a:r>
              <a:rPr lang="ru-RU" sz="3200" b="1" dirty="0" smtClean="0"/>
              <a:t>Досрочное завершение экзамена по объективным причинам (акт о досрочном завершении экзамена по объективным причинам)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По указанию члена ГЭК отметка в БР о досрочном завершении или удалении и подпись)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1" y="624110"/>
            <a:ext cx="9625012" cy="899890"/>
          </a:xfrm>
        </p:spPr>
        <p:txBody>
          <a:bodyPr/>
          <a:lstStyle/>
          <a:p>
            <a:r>
              <a:rPr lang="ru-RU" b="1" dirty="0" smtClean="0"/>
              <a:t>Завершение экзамена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84299"/>
            <a:ext cx="11239500" cy="5317289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За 30 минут и за 5 минут до окончания выполнения экзаменационной работы  сообщить, что время скоро завершается и необходимо перенести ответы с черновиков в бланки ответов. </a:t>
            </a:r>
            <a:r>
              <a:rPr lang="ru-RU" sz="2800" b="1" dirty="0" smtClean="0">
                <a:solidFill>
                  <a:srgbClr val="FF0000"/>
                </a:solidFill>
              </a:rPr>
              <a:t>Если в момент объявления какой-либо участник отсутствовал, то после его возвращения сделать объявление для него повторно.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За 5 минут до завершения экзамена спросить у участника с ОВЗ о его намерении продлить время экзамена и сообщить организатору вне аудитории о его решении для передачи информации в штаб.</a:t>
            </a:r>
          </a:p>
          <a:p>
            <a:r>
              <a:rPr lang="ru-RU" sz="2800" b="1" dirty="0" smtClean="0"/>
              <a:t>По истечении времени, записанного на доске, объявить, что время на выполнение экзаменационной работы завершено. Попросить участников отложить все ЭМ, включая КИМ ГВЭ и черновики, на край рабочего стола.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1" y="624110"/>
            <a:ext cx="9625012" cy="899890"/>
          </a:xfrm>
        </p:spPr>
        <p:txBody>
          <a:bodyPr/>
          <a:lstStyle/>
          <a:p>
            <a:r>
              <a:rPr lang="ru-RU" b="1" dirty="0" smtClean="0"/>
              <a:t>Завершение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84299"/>
            <a:ext cx="11239500" cy="531728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Порядок приемки материалов:</a:t>
            </a:r>
          </a:p>
          <a:p>
            <a:pPr>
              <a:buFontTx/>
              <a:buChar char="-"/>
            </a:pPr>
            <a:r>
              <a:rPr lang="ru-RU" sz="2000" b="1" dirty="0"/>
              <a:t>проверить комплектность ЭМ на рабочем столе: БР, БО №1, </a:t>
            </a:r>
            <a:r>
              <a:rPr lang="ru-RU" sz="2000" b="1" dirty="0" smtClean="0"/>
              <a:t>черновики</a:t>
            </a:r>
            <a:r>
              <a:rPr lang="ru-RU" sz="2000" b="1" dirty="0"/>
              <a:t>, все листы КИМ,</a:t>
            </a:r>
          </a:p>
          <a:p>
            <a:pPr>
              <a:buFontTx/>
              <a:buChar char="-"/>
            </a:pPr>
            <a:r>
              <a:rPr lang="ru-RU" sz="2000" b="1" dirty="0"/>
              <a:t>в БО № 1 проставить количество  замен ответов и поставить подпись. В случае отсутствия замен поставить крестик,</a:t>
            </a:r>
          </a:p>
          <a:p>
            <a:pPr>
              <a:buFontTx/>
              <a:buChar char="-"/>
            </a:pPr>
            <a:r>
              <a:rPr lang="ru-RU" sz="2000" b="1" dirty="0" smtClean="0"/>
              <a:t>ПЕРЕСЧИТАТЬ </a:t>
            </a:r>
            <a:r>
              <a:rPr lang="ru-RU" sz="2000" b="1" dirty="0"/>
              <a:t>все материалы, зафиксировать количество полученных материалов в форме ППЭ-05-02, попросить ребенка расписаться в протоколе, подтверждая тем самым, что количество принятых материалов зафиксировано правильно, </a:t>
            </a:r>
          </a:p>
          <a:p>
            <a:pPr>
              <a:buFontTx/>
              <a:buChar char="-"/>
            </a:pPr>
            <a:r>
              <a:rPr lang="ru-RU" sz="2000" b="1" dirty="0"/>
              <a:t>убедиться, что организатор вне аудитории готов принять ребенка, и разрешить участнику покинуть аудиторию,</a:t>
            </a:r>
          </a:p>
          <a:p>
            <a:pPr>
              <a:buFontTx/>
              <a:buChar char="-"/>
            </a:pPr>
            <a:r>
              <a:rPr lang="ru-RU" sz="2000" b="1" dirty="0"/>
              <a:t>расформировать принятые у участника материалы по видам: БР, БО №1, </a:t>
            </a:r>
            <a:r>
              <a:rPr lang="ru-RU" sz="2000" b="1" dirty="0" err="1" smtClean="0"/>
              <a:t>КИМы</a:t>
            </a:r>
            <a:r>
              <a:rPr lang="ru-RU" sz="2000" b="1" dirty="0"/>
              <a:t>, черновики.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1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1" y="624110"/>
            <a:ext cx="9625012" cy="899890"/>
          </a:xfrm>
        </p:spPr>
        <p:txBody>
          <a:bodyPr/>
          <a:lstStyle/>
          <a:p>
            <a:r>
              <a:rPr lang="ru-RU" b="1" dirty="0" smtClean="0"/>
              <a:t>Завершение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84299"/>
            <a:ext cx="11239500" cy="531728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После выхода всех участников из аудитории сообщить организатору вне аудитории, что все участники завершили работу для передачи информации в штаб.</a:t>
            </a:r>
          </a:p>
          <a:p>
            <a:r>
              <a:rPr lang="ru-RU" sz="2400" b="1" dirty="0" smtClean="0"/>
              <a:t>Проверить правильность оформления всех бланков, принятых от участников. </a:t>
            </a:r>
          </a:p>
          <a:p>
            <a:r>
              <a:rPr lang="ru-RU" sz="2400" b="1" dirty="0" smtClean="0"/>
              <a:t>Проверить правильность оформления аудиторных форм (протокол проведения 05-02, ведомость выхода из аудитории 12-04-МАШ, ведомость коррекции ПД 12-02 (при наличии).</a:t>
            </a:r>
          </a:p>
          <a:p>
            <a:r>
              <a:rPr lang="ru-RU" sz="2400" b="1" dirty="0" smtClean="0"/>
              <a:t>Подтвердить на станции организатора, что печать ЭМ больше не требуется и экзамен завершен.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1" y="624110"/>
            <a:ext cx="9625012" cy="899890"/>
          </a:xfrm>
        </p:spPr>
        <p:txBody>
          <a:bodyPr/>
          <a:lstStyle/>
          <a:p>
            <a:r>
              <a:rPr lang="ru-RU" b="1" dirty="0" smtClean="0"/>
              <a:t>Завершение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84299"/>
            <a:ext cx="11239500" cy="5317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Разместить на сканере материалы для </a:t>
            </a:r>
            <a:r>
              <a:rPr lang="ru-RU" sz="2400" b="1" dirty="0" smtClean="0"/>
              <a:t>сканирования. Рекомендуется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r>
              <a:rPr lang="ru-RU" sz="2400" b="1" dirty="0" smtClean="0"/>
              <a:t>сначала сканируем все </a:t>
            </a:r>
            <a:r>
              <a:rPr lang="ru-RU" sz="2400" b="1" dirty="0"/>
              <a:t>БР, проверить количество отсканированных, сверить с фактическим количеством, </a:t>
            </a:r>
            <a:endParaRPr lang="ru-RU" sz="2400" b="1" dirty="0" smtClean="0"/>
          </a:p>
          <a:p>
            <a:r>
              <a:rPr lang="ru-RU" sz="2400" b="1" dirty="0" smtClean="0"/>
              <a:t>затем сканируем все </a:t>
            </a:r>
            <a:r>
              <a:rPr lang="ru-RU" sz="2400" b="1" dirty="0"/>
              <a:t>БО № 1, сверить количество отсканированных форм с фактическим количеством, </a:t>
            </a:r>
            <a:endParaRPr lang="ru-RU" sz="2400" b="1" dirty="0" smtClean="0"/>
          </a:p>
          <a:p>
            <a:r>
              <a:rPr lang="ru-RU" sz="2400" b="1" dirty="0" smtClean="0"/>
              <a:t>сканируем </a:t>
            </a:r>
            <a:r>
              <a:rPr lang="ru-RU" sz="2400" b="1" dirty="0"/>
              <a:t>аудиторные формы: </a:t>
            </a:r>
            <a:r>
              <a:rPr lang="ru-RU" sz="2400" b="1" dirty="0" smtClean="0"/>
              <a:t>ППЭ-05-02, ППЭ-12-04 </a:t>
            </a:r>
            <a:r>
              <a:rPr lang="ru-RU" sz="2400" b="1" dirty="0"/>
              <a:t>МАШ, </a:t>
            </a:r>
            <a:r>
              <a:rPr lang="ru-RU" sz="2400" b="1" dirty="0" smtClean="0"/>
              <a:t>ППЭ-12-02 (при наличии). </a:t>
            </a:r>
          </a:p>
          <a:p>
            <a:endParaRPr lang="ru-RU" sz="2400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8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1" y="624110"/>
            <a:ext cx="9625012" cy="899890"/>
          </a:xfrm>
        </p:spPr>
        <p:txBody>
          <a:bodyPr/>
          <a:lstStyle/>
          <a:p>
            <a:r>
              <a:rPr lang="ru-RU" b="1" dirty="0" smtClean="0"/>
              <a:t>Завершение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84299"/>
            <a:ext cx="11239500" cy="531728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После завершения сканирования пригласить члена ГЭК и технического специалиста для подтверждения успешного сканирования и экспорта отсканированных в аудитории материалов.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Подписать протокол печати ЭМ, протокол сканирования.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Приступить к упаковке материалов. 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Упаковка материалов в аудитории: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42301"/>
              </p:ext>
            </p:extLst>
          </p:nvPr>
        </p:nvGraphicFramePr>
        <p:xfrm>
          <a:off x="1008063" y="2416175"/>
          <a:ext cx="8097837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Документ" r:id="rId4" imgW="6082484" imgH="2704667" progId="Word.Document.12">
                  <p:embed/>
                </p:oleObj>
              </mc:Choice>
              <mc:Fallback>
                <p:oleObj name="Документ" r:id="rId4" imgW="6082484" imgH="27046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8063" y="2416175"/>
                        <a:ext cx="8097837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737248"/>
              </p:ext>
            </p:extLst>
          </p:nvPr>
        </p:nvGraphicFramePr>
        <p:xfrm>
          <a:off x="6096001" y="1412778"/>
          <a:ext cx="8108951" cy="125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Документ" r:id="rId7" imgW="6082484" imgH="1044944" progId="Word.Document.12">
                  <p:embed/>
                </p:oleObj>
              </mc:Choice>
              <mc:Fallback>
                <p:oleObj name="Документ" r:id="rId7" imgW="6082484" imgH="1044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1" y="1412778"/>
                        <a:ext cx="8108951" cy="1251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25953"/>
              </p:ext>
            </p:extLst>
          </p:nvPr>
        </p:nvGraphicFramePr>
        <p:xfrm>
          <a:off x="6096001" y="3140969"/>
          <a:ext cx="8108951" cy="127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Документ" r:id="rId10" imgW="6082484" imgH="1044944" progId="Word.Document.12">
                  <p:embed/>
                </p:oleObj>
              </mc:Choice>
              <mc:Fallback>
                <p:oleObj name="Документ" r:id="rId10" imgW="6082484" imgH="1044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1" y="3140969"/>
                        <a:ext cx="8108951" cy="1272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31166"/>
              </p:ext>
            </p:extLst>
          </p:nvPr>
        </p:nvGraphicFramePr>
        <p:xfrm>
          <a:off x="6096001" y="4869161"/>
          <a:ext cx="8108951" cy="132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Документ" r:id="rId13" imgW="6082484" imgH="1044944" progId="Word.Document.12">
                  <p:embed/>
                </p:oleObj>
              </mc:Choice>
              <mc:Fallback>
                <p:oleObj name="Документ" r:id="rId13" imgW="6082484" imgH="1044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1" y="4869161"/>
                        <a:ext cx="8108951" cy="1320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8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85" y="255586"/>
            <a:ext cx="8819611" cy="69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8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624110"/>
            <a:ext cx="9772065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Обратить внимание 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926" y="1443789"/>
            <a:ext cx="10770686" cy="5185611"/>
          </a:xfrm>
        </p:spPr>
        <p:txBody>
          <a:bodyPr/>
          <a:lstStyle/>
          <a:p>
            <a:r>
              <a:rPr lang="ru-RU" sz="2400" b="1" dirty="0" smtClean="0"/>
              <a:t>Не передвигать технику и столы в аудитории!</a:t>
            </a:r>
          </a:p>
          <a:p>
            <a:r>
              <a:rPr lang="ru-RU" sz="2400" b="1" dirty="0" smtClean="0"/>
              <a:t>Если один организатор принимает материалы, второй наблюдает за порядком в аудитории! </a:t>
            </a:r>
          </a:p>
          <a:p>
            <a:r>
              <a:rPr lang="ru-RU" sz="2400" b="1" dirty="0" smtClean="0"/>
              <a:t>Четко формулировать вопрос, по которому приглашают члена ГЭК или руководителя ППЭ</a:t>
            </a:r>
          </a:p>
          <a:p>
            <a:r>
              <a:rPr lang="ru-RU" sz="2400" b="1" dirty="0" smtClean="0"/>
              <a:t>Соблюдать тишину и спокойствие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22.03 явиться в пункт в 07.45.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0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261" y="624110"/>
            <a:ext cx="9424352" cy="10332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Организация работы в аудитории с </a:t>
            </a:r>
            <a:r>
              <a:rPr lang="ru-RU" b="1" dirty="0" smtClean="0"/>
              <a:t>08.45 до 08.55: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1851660"/>
            <a:ext cx="10498772" cy="472059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при необходимости проветрить аудиторию, затем закрыть окна; </a:t>
            </a:r>
          </a:p>
          <a:p>
            <a:r>
              <a:rPr lang="ru-RU" sz="2800" b="1" dirty="0" smtClean="0"/>
              <a:t>проверить системное время на станции организатора и время на часах (если произошел сбой времени на станции печати, пригласить технического специалиста);</a:t>
            </a:r>
          </a:p>
          <a:p>
            <a:r>
              <a:rPr lang="ru-RU" sz="2800" b="1" dirty="0" smtClean="0"/>
              <a:t>проверить оформление доски, наличие мела (маркера), сверить коды ОО в форме ППЭ-16 и в листах, подготовленных для демонстрации участникам ЕГЭ;</a:t>
            </a:r>
          </a:p>
          <a:p>
            <a:r>
              <a:rPr lang="ru-RU" sz="2800" b="1" dirty="0"/>
              <a:t>в</a:t>
            </a:r>
            <a:r>
              <a:rPr lang="ru-RU" sz="2800" b="1" dirty="0" smtClean="0"/>
              <a:t>ывесить один экземпляр формы ППЭ-05-01 у входа в аудиторию, второй положить на табличку;</a:t>
            </a:r>
          </a:p>
          <a:p>
            <a:r>
              <a:rPr lang="ru-RU" sz="2800" b="1" dirty="0" smtClean="0"/>
              <a:t>раздать черновики (по 2 листа) на рабочие места участников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1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391" y="624110"/>
            <a:ext cx="9527222" cy="1280890"/>
          </a:xfrm>
        </p:spPr>
        <p:txBody>
          <a:bodyPr/>
          <a:lstStyle/>
          <a:p>
            <a:r>
              <a:rPr lang="ru-RU" b="1" dirty="0" smtClean="0"/>
              <a:t>Организация работы с 08.55 до 09.30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785" y="1380226"/>
            <a:ext cx="10889555" cy="5283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ВТОРОЙ ОРГАНИЗАТОР </a:t>
            </a:r>
            <a:r>
              <a:rPr lang="ru-RU" sz="2800" b="1" dirty="0" smtClean="0"/>
              <a:t>не позднее 08.55 проходит на 1 этаж  встречать участников с табличкой и списком;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ОТВЕТСТВЕННЫЙ ОРГАНИЗАТОР </a:t>
            </a:r>
            <a:r>
              <a:rPr lang="ru-RU" sz="2800" b="1" dirty="0" smtClean="0"/>
              <a:t>в </a:t>
            </a:r>
            <a:r>
              <a:rPr lang="ru-RU" sz="2800" b="1" dirty="0"/>
              <a:t>09.15 проходит в штаб для </a:t>
            </a:r>
            <a:r>
              <a:rPr lang="ru-RU" sz="2800" b="1" dirty="0" smtClean="0"/>
              <a:t>получения дополнительных </a:t>
            </a:r>
            <a:r>
              <a:rPr lang="ru-RU" sz="2800" b="1" dirty="0"/>
              <a:t>бланков </a:t>
            </a:r>
            <a:r>
              <a:rPr lang="ru-RU" sz="2800" b="1" dirty="0" smtClean="0"/>
              <a:t>ответов, расписывается </a:t>
            </a:r>
            <a:r>
              <a:rPr lang="ru-RU" sz="2800" b="1" dirty="0"/>
              <a:t>в формах ППЭ 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7519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873" y="132404"/>
            <a:ext cx="9710102" cy="13599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Организация входа участников в аудиторию </a:t>
            </a:r>
            <a:r>
              <a:rPr lang="ru-RU" sz="2700" b="1" dirty="0" smtClean="0">
                <a:solidFill>
                  <a:srgbClr val="FF0000"/>
                </a:solidFill>
              </a:rPr>
              <a:t>производится только тогда,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когда оба организатора находятся в аудитории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775" y="1820174"/>
            <a:ext cx="10224452" cy="487392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Сверить данные документа, удостоверяющего личность участника, с данными в форме ППЭ-05-02. Взять акт об идентификации участника без паспорта и положить его на стол организатора.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 случае расхождения персональных данных заполнить форму ППЭ-12-02</a:t>
            </a:r>
          </a:p>
          <a:p>
            <a:endParaRPr lang="ru-RU" sz="2400" b="1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7968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2"/>
          <a:stretch/>
        </p:blipFill>
        <p:spPr bwMode="auto">
          <a:xfrm>
            <a:off x="335359" y="188640"/>
            <a:ext cx="10574039" cy="371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32" y="2492896"/>
            <a:ext cx="6865245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063552" y="3501008"/>
            <a:ext cx="3936437" cy="151216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93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"/>
          <a:stretch/>
        </p:blipFill>
        <p:spPr bwMode="auto">
          <a:xfrm>
            <a:off x="198425" y="141834"/>
            <a:ext cx="1175083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60096" y="5229200"/>
            <a:ext cx="4800533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Отправить участника в сопровождении организатора вне аудитории в штаб для того, чтобы снять копию паспорта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9360363" y="4437112"/>
            <a:ext cx="384043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9168342" y="3789040"/>
            <a:ext cx="192021" cy="1440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04249" y="690113"/>
            <a:ext cx="802257" cy="172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0   0   0  1 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5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511" y="624110"/>
            <a:ext cx="9710102" cy="8275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входа участников в аудиторию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60" y="1291590"/>
            <a:ext cx="10224452" cy="5383530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ообщить участнику ЕГЭ номер его места в аудитории, проследить, чтобы участник занял свое место строго в соответствии с формой 05-01,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у</a:t>
            </a:r>
            <a:r>
              <a:rPr lang="ru-RU" sz="2800" b="1" dirty="0" smtClean="0">
                <a:solidFill>
                  <a:srgbClr val="FF0000"/>
                </a:solidFill>
              </a:rPr>
              <a:t>частнику можно иметь при себе паспорт без обложки, </a:t>
            </a:r>
            <a:r>
              <a:rPr lang="ru-RU" sz="2800" b="1" dirty="0" err="1" smtClean="0">
                <a:solidFill>
                  <a:srgbClr val="FF0000"/>
                </a:solidFill>
              </a:rPr>
              <a:t>гелевые</a:t>
            </a:r>
            <a:r>
              <a:rPr lang="ru-RU" sz="2800" b="1" dirty="0" smtClean="0">
                <a:solidFill>
                  <a:srgbClr val="FF0000"/>
                </a:solidFill>
              </a:rPr>
              <a:t> ручки, очки без футляра, лекарства (если участник категорически возражает оставить их в медпункте)</a:t>
            </a:r>
          </a:p>
          <a:p>
            <a:r>
              <a:rPr lang="ru-RU" sz="2800" b="1" dirty="0"/>
              <a:t>н</a:t>
            </a:r>
            <a:r>
              <a:rPr lang="ru-RU" sz="2800" b="1" dirty="0" smtClean="0"/>
              <a:t>апомнить участникам о ведении видеонаблюдения, о запрете  иметь при себе какие-либо средства связи, фото-аудио-видеоаппаратуру, справочные материалы, письменные заметки, и др.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656572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1066</TotalTime>
  <Words>1836</Words>
  <Application>Microsoft Office PowerPoint</Application>
  <PresentationFormat>Произвольный</PresentationFormat>
  <Paragraphs>192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Легкий дым</vt:lpstr>
      <vt:lpstr>Acrobat Document</vt:lpstr>
      <vt:lpstr>Документ</vt:lpstr>
      <vt:lpstr>   22 марта 2024 г. ЕГЭ Литература Код предмета – 18  Продолжительность работы – 3 часа 55 минут  Официальная дата объявления результатов – не позднее 2 апреля 2024 г.</vt:lpstr>
      <vt:lpstr>Прибытие в пункт</vt:lpstr>
      <vt:lpstr>Инструктаж </vt:lpstr>
      <vt:lpstr>Организация работы в аудитории с 08.45 до 08.55: </vt:lpstr>
      <vt:lpstr>Организация работы с 08.55 до 09.30</vt:lpstr>
      <vt:lpstr>Организация входа участников в аудиторию производится только тогда,  когда оба организатора находятся в аудитории</vt:lpstr>
      <vt:lpstr>Презентация PowerPoint</vt:lpstr>
      <vt:lpstr>Презентация PowerPoint</vt:lpstr>
      <vt:lpstr>Организация входа участников в аудиторию</vt:lpstr>
      <vt:lpstr>Инструктаж, печать ЭМ </vt:lpstr>
      <vt:lpstr>Инструктаж, печать ЭМ </vt:lpstr>
      <vt:lpstr>Инструктаж, печать ЭМ </vt:lpstr>
      <vt:lpstr>Инструктаж</vt:lpstr>
      <vt:lpstr>Инструктаж</vt:lpstr>
      <vt:lpstr>Презентация PowerPoint</vt:lpstr>
      <vt:lpstr>Презентация PowerPoint</vt:lpstr>
      <vt:lpstr>Презентация PowerPoint</vt:lpstr>
      <vt:lpstr>Начало экзамена</vt:lpstr>
      <vt:lpstr>Нештатные ситуации</vt:lpstr>
      <vt:lpstr>Нештатные ситуации</vt:lpstr>
      <vt:lpstr>Нештатные ситуации</vt:lpstr>
      <vt:lpstr>Действия организатора во время экзамена</vt:lpstr>
      <vt:lpstr>Выход участника в медпункт, в туалетную комнату</vt:lpstr>
      <vt:lpstr>Презентация PowerPoint</vt:lpstr>
      <vt:lpstr>Презентация PowerPoint</vt:lpstr>
      <vt:lpstr>Выход участника из аудитории </vt:lpstr>
      <vt:lpstr>Выход участника из аудитории </vt:lpstr>
      <vt:lpstr>Презентация PowerPoint</vt:lpstr>
      <vt:lpstr>Бланк №1</vt:lpstr>
      <vt:lpstr>Презентация PowerPoint</vt:lpstr>
      <vt:lpstr>Нештатные ситуации</vt:lpstr>
      <vt:lpstr>Завершение экзамена </vt:lpstr>
      <vt:lpstr>Завершение экзамена</vt:lpstr>
      <vt:lpstr>Завершение экзамена</vt:lpstr>
      <vt:lpstr>Завершение экзамена</vt:lpstr>
      <vt:lpstr>Завершение экзамена</vt:lpstr>
      <vt:lpstr>Упаковка материалов в аудитории:</vt:lpstr>
      <vt:lpstr>Презентация PowerPoint</vt:lpstr>
      <vt:lpstr>Обратить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ГВЭ  для новой категории участников </dc:title>
  <dc:creator>Светлана Никитина</dc:creator>
  <cp:lastModifiedBy>User</cp:lastModifiedBy>
  <cp:revision>84</cp:revision>
  <cp:lastPrinted>2024-03-20T14:26:34Z</cp:lastPrinted>
  <dcterms:created xsi:type="dcterms:W3CDTF">2021-05-23T12:27:08Z</dcterms:created>
  <dcterms:modified xsi:type="dcterms:W3CDTF">2024-03-20T14:28:06Z</dcterms:modified>
</cp:coreProperties>
</file>