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7" r:id="rId3"/>
    <p:sldId id="399" r:id="rId4"/>
    <p:sldId id="400" r:id="rId5"/>
    <p:sldId id="382" r:id="rId6"/>
    <p:sldId id="384" r:id="rId7"/>
    <p:sldId id="385" r:id="rId8"/>
    <p:sldId id="371" r:id="rId9"/>
    <p:sldId id="386" r:id="rId10"/>
    <p:sldId id="387" r:id="rId11"/>
    <p:sldId id="388" r:id="rId12"/>
    <p:sldId id="389" r:id="rId13"/>
    <p:sldId id="390" r:id="rId14"/>
    <p:sldId id="394" r:id="rId15"/>
    <p:sldId id="258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92B917F-F5FD-4294-8912-27C1542EB54C}">
          <p14:sldIdLst>
            <p14:sldId id="257"/>
            <p14:sldId id="267"/>
            <p14:sldId id="399"/>
            <p14:sldId id="400"/>
            <p14:sldId id="382"/>
            <p14:sldId id="384"/>
            <p14:sldId id="385"/>
            <p14:sldId id="371"/>
            <p14:sldId id="386"/>
            <p14:sldId id="387"/>
            <p14:sldId id="388"/>
            <p14:sldId id="389"/>
            <p14:sldId id="390"/>
            <p14:sldId id="394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ovin" initials="G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  <a:srgbClr val="37441C"/>
    <a:srgbClr val="FFD3D3"/>
    <a:srgbClr val="E0EAFF"/>
    <a:srgbClr val="9EBFE6"/>
    <a:srgbClr val="8EB4E2"/>
    <a:srgbClr val="84AEE0"/>
    <a:srgbClr val="B9D1ED"/>
    <a:srgbClr val="00823B"/>
    <a:srgbClr val="214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>
      <p:cViewPr varScale="1">
        <p:scale>
          <a:sx n="82" d="100"/>
          <a:sy n="82" d="100"/>
        </p:scale>
        <p:origin x="91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B8676-BE9E-4116-83DB-1103E1A30CC0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FB874-32B0-4E9C-B5C3-3A2374342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4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35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5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1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9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83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02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29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71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3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27.05.2024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419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855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855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471143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algn="ctr"/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Заполнение форм ППЭ</a:t>
            </a:r>
            <a:endParaRPr lang="ru-RU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Объект 4"/>
          <p:cNvPicPr>
            <a:picLocks noGrp="1"/>
          </p:cNvPicPr>
          <p:nvPr>
            <p:ph idx="1"/>
          </p:nvPr>
        </p:nvPicPr>
        <p:blipFill>
          <a:blip r:embed="rId4" cstate="print"/>
          <a:srcRect l="28428" t="10484" r="26207" b="4839"/>
          <a:stretch>
            <a:fillRect/>
          </a:stretch>
        </p:blipFill>
        <p:spPr bwMode="auto">
          <a:xfrm>
            <a:off x="3779377" y="1556792"/>
            <a:ext cx="1585246" cy="228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2478" y="2168613"/>
            <a:ext cx="1582941" cy="225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2797" y="2276713"/>
            <a:ext cx="1589347" cy="225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7229" y="1877201"/>
            <a:ext cx="1657043" cy="23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Объект 4"/>
          <p:cNvPicPr>
            <a:picLocks/>
          </p:cNvPicPr>
          <p:nvPr/>
        </p:nvPicPr>
        <p:blipFill>
          <a:blip r:embed="rId4" cstate="print"/>
          <a:srcRect l="28428" t="10484" r="26207" b="4839"/>
          <a:stretch>
            <a:fillRect/>
          </a:stretch>
        </p:blipFill>
        <p:spPr bwMode="auto">
          <a:xfrm rot="4096923">
            <a:off x="6932596" y="2169579"/>
            <a:ext cx="1585246" cy="228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Объект 35"/>
          <p:cNvGraphicFramePr>
            <a:graphicFrameLocks noChangeAspect="1"/>
          </p:cNvGraphicFramePr>
          <p:nvPr>
            <p:extLst/>
          </p:nvPr>
        </p:nvGraphicFramePr>
        <p:xfrm>
          <a:off x="5895457" y="4546860"/>
          <a:ext cx="2744430" cy="193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8" imgW="8020016" imgH="5667355" progId="AcroExch.Document.11">
                  <p:embed/>
                </p:oleObj>
              </mc:Choice>
              <mc:Fallback>
                <p:oleObj name="Acrobat Document" r:id="rId8" imgW="8020016" imgH="5667355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457" y="4546860"/>
                        <a:ext cx="2744430" cy="19397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47053" y="384951"/>
            <a:ext cx="73036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Бланки ответов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016997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4402568"/>
            <a:ext cx="5453008" cy="205076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БЛАНКИ ЕГЭ</a:t>
            </a:r>
            <a:b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СКЛАДЫВАЮТСЯ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КОМПЛЕКТАМИ:</a:t>
            </a:r>
          </a:p>
          <a:p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endParaRPr lang="ru-RU" sz="2000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№2 лист 1, Б№2 лист 2, ДБО №2 </a:t>
            </a:r>
            <a:endParaRPr lang="ru-RU" sz="2000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И УПАКОВЫВАЮТСЯ В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ОДИН </a:t>
            </a:r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ВДП</a:t>
            </a:r>
            <a:endParaRPr lang="ru-RU" sz="2000" b="1" dirty="0">
              <a:solidFill>
                <a:srgbClr val="16682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3" name="Выноска 1 22"/>
          <p:cNvSpPr/>
          <p:nvPr/>
        </p:nvSpPr>
        <p:spPr>
          <a:xfrm>
            <a:off x="5755504" y="1016997"/>
            <a:ext cx="3024335" cy="1205311"/>
          </a:xfrm>
          <a:prstGeom prst="borderCallout1">
            <a:avLst>
              <a:gd name="adj1" fmla="val 88973"/>
              <a:gd name="adj2" fmla="val -1889"/>
              <a:gd name="adj3" fmla="val 85732"/>
              <a:gd name="adj4" fmla="val -25666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ДБО №2 – ЗА ОСНОВНЫМ БЛАНКОМ ОТВЕТОВ №2 лист 2 КОНКРЕТНОГО УЧАСТНИКА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49940">
            <a:off x="6828529" y="2258187"/>
            <a:ext cx="1582941" cy="225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449" y="1620735"/>
            <a:ext cx="1634932" cy="233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7324">
            <a:off x="6571121" y="2406620"/>
            <a:ext cx="1589347" cy="225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32888">
            <a:off x="6186459" y="2444467"/>
            <a:ext cx="1657043" cy="23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405373">
            <a:off x="6037225" y="2529294"/>
            <a:ext cx="1634932" cy="233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Штриховая стрелка вправо 32"/>
          <p:cNvSpPr/>
          <p:nvPr/>
        </p:nvSpPr>
        <p:spPr>
          <a:xfrm rot="5400000">
            <a:off x="6807520" y="3605142"/>
            <a:ext cx="1289599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Штриховая стрелка вправо 2"/>
          <p:cNvSpPr/>
          <p:nvPr/>
        </p:nvSpPr>
        <p:spPr>
          <a:xfrm>
            <a:off x="5082601" y="2951477"/>
            <a:ext cx="1289599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ChangeAspect="1"/>
          </p:cNvGraphicFramePr>
          <p:nvPr>
            <p:extLst/>
          </p:nvPr>
        </p:nvGraphicFramePr>
        <p:xfrm>
          <a:off x="467544" y="1813125"/>
          <a:ext cx="8219256" cy="460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Acrobat Document" r:id="rId4" imgW="8020016" imgH="5667355" progId="AcroExch.Document.11">
                  <p:embed/>
                </p:oleObj>
              </mc:Choice>
              <mc:Fallback>
                <p:oleObj name="Acrobat Document" r:id="rId4" imgW="8020016" imgH="5667355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813125"/>
                        <a:ext cx="8219256" cy="460232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52192" y="600593"/>
            <a:ext cx="7415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Бланки ответов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44" name="Овал 43"/>
          <p:cNvSpPr/>
          <p:nvPr/>
        </p:nvSpPr>
        <p:spPr>
          <a:xfrm>
            <a:off x="3563888" y="3669867"/>
            <a:ext cx="1008112" cy="1809747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7363724" y="3281143"/>
            <a:ext cx="305275" cy="1116124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1 11"/>
          <p:cNvSpPr/>
          <p:nvPr/>
        </p:nvSpPr>
        <p:spPr>
          <a:xfrm>
            <a:off x="162000" y="5274910"/>
            <a:ext cx="2232248" cy="1333112"/>
          </a:xfrm>
          <a:prstGeom prst="borderCallout1">
            <a:avLst>
              <a:gd name="adj1" fmla="val 77541"/>
              <a:gd name="adj2" fmla="val 101657"/>
              <a:gd name="adj3" fmla="val 12074"/>
              <a:gd name="adj4" fmla="val 168305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УКАЗАТЬ КОЛИЧЕСТВО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БЛАНКОВ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 ТИПАМ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Выноска 1 12"/>
          <p:cNvSpPr/>
          <p:nvPr/>
        </p:nvSpPr>
        <p:spPr>
          <a:xfrm>
            <a:off x="6760096" y="2319942"/>
            <a:ext cx="2232248" cy="858286"/>
          </a:xfrm>
          <a:prstGeom prst="borderCallout1">
            <a:avLst>
              <a:gd name="adj1" fmla="val 102991"/>
              <a:gd name="adj2" fmla="val 37457"/>
              <a:gd name="adj3" fmla="val 172465"/>
              <a:gd name="adj4" fmla="val 30763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ОБЩЕЕ КОЛИЧЕСТВО БЛАНКОВ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5555" y="1813125"/>
            <a:ext cx="3600400" cy="1534439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УПАКОВЫВАТЬ БЛАНКИ ОТВЕТОВ В ИНЫЕ КОНВЕРТЫ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КАТЕГОРИЧЕСКИ ЗАПРЕЩЕНО!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ChangeAspect="1"/>
          </p:cNvGraphicFramePr>
          <p:nvPr>
            <p:extLst/>
          </p:nvPr>
        </p:nvGraphicFramePr>
        <p:xfrm>
          <a:off x="395536" y="1813632"/>
          <a:ext cx="8219256" cy="460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Acrobat Document" r:id="rId4" imgW="8020016" imgH="5667355" progId="AcroExch.Document.11">
                  <p:embed/>
                </p:oleObj>
              </mc:Choice>
              <mc:Fallback>
                <p:oleObj name="Acrobat Document" r:id="rId4" imgW="8020016" imgH="5667355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813632"/>
                        <a:ext cx="8219256" cy="460232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4152" y="306684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испорченные, бракованные эм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24744"/>
            <a:ext cx="9144000" cy="72007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10" name="Овал 9"/>
          <p:cNvSpPr/>
          <p:nvPr/>
        </p:nvSpPr>
        <p:spPr>
          <a:xfrm rot="5400000">
            <a:off x="5796135" y="3284986"/>
            <a:ext cx="576065" cy="36004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1 12"/>
          <p:cNvSpPr/>
          <p:nvPr/>
        </p:nvSpPr>
        <p:spPr>
          <a:xfrm>
            <a:off x="5508104" y="3212976"/>
            <a:ext cx="2808311" cy="970587"/>
          </a:xfrm>
          <a:prstGeom prst="borderCallout1">
            <a:avLst>
              <a:gd name="adj1" fmla="val 102991"/>
              <a:gd name="adj2" fmla="val 37457"/>
              <a:gd name="adj3" fmla="val 172465"/>
              <a:gd name="adj4" fmla="val 30763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ОБЩЕЕ КОЛИЧЕСТВО ИСПОРЧЕННЫХ (БРАКОВАННЫХ) ЭМ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9819" y="327449"/>
            <a:ext cx="6283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ИСПОЛЬЗОВАННЫЕ КИМ С КОНТРОЛЬНЫМ ЛИСТОМ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458022"/>
            <a:ext cx="9144000" cy="85953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pic>
        <p:nvPicPr>
          <p:cNvPr id="23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195" y="2349114"/>
            <a:ext cx="2707099" cy="1936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179" y="2454707"/>
            <a:ext cx="2707099" cy="1936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3" y="2560300"/>
            <a:ext cx="2707099" cy="1936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Штриховая стрелка вправо 43"/>
          <p:cNvSpPr/>
          <p:nvPr/>
        </p:nvSpPr>
        <p:spPr>
          <a:xfrm>
            <a:off x="3491880" y="3663843"/>
            <a:ext cx="1152128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2436" y="4138021"/>
            <a:ext cx="1745881" cy="261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0132" y="1808820"/>
            <a:ext cx="3744416" cy="2808312"/>
          </a:xfrm>
          <a:prstGeom prst="rect">
            <a:avLst/>
          </a:prstGeom>
        </p:spPr>
      </p:pic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5461198" y="2935869"/>
          <a:ext cx="3571669" cy="252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Acrobat Document" r:id="rId7" imgW="8020016" imgH="5667355" progId="AcroExch.Document.11">
                  <p:embed/>
                </p:oleObj>
              </mc:Choice>
              <mc:Fallback>
                <p:oleObj name="Acrobat Document" r:id="rId7" imgW="8020016" imgH="5667355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198" y="2935869"/>
                        <a:ext cx="3571669" cy="252445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Выноска 1 21"/>
          <p:cNvSpPr/>
          <p:nvPr/>
        </p:nvSpPr>
        <p:spPr>
          <a:xfrm>
            <a:off x="5149044" y="5360373"/>
            <a:ext cx="2808311" cy="970587"/>
          </a:xfrm>
          <a:prstGeom prst="borderCallout1">
            <a:avLst>
              <a:gd name="adj1" fmla="val 2582"/>
              <a:gd name="adj2" fmla="val 38742"/>
              <a:gd name="adj3" fmla="val -82897"/>
              <a:gd name="adj4" fmla="val 85602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ОБЩЕЕ КОЛИЧЕСТВО ИСПОЛЬЗОВАННЫХ КИМ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 rot="5400000">
            <a:off x="7758355" y="3617575"/>
            <a:ext cx="432045" cy="1476164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 1 15"/>
          <p:cNvSpPr/>
          <p:nvPr/>
        </p:nvSpPr>
        <p:spPr>
          <a:xfrm>
            <a:off x="3203849" y="2242389"/>
            <a:ext cx="3308972" cy="970587"/>
          </a:xfrm>
          <a:prstGeom prst="borderCallout1">
            <a:avLst>
              <a:gd name="adj1" fmla="val 97717"/>
              <a:gd name="adj2" fmla="val 51192"/>
              <a:gd name="adj3" fmla="val 168332"/>
              <a:gd name="adj4" fmla="val 6613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Форма ППЭ-11 вкладывается в сейф-пакет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52452" y="675085"/>
            <a:ext cx="6292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Комплект аудитории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6" name="Содержимое 7" descr="Форма 11-ППЭ_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35860"/>
            <a:ext cx="2672871" cy="19637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214282" y="4286256"/>
            <a:ext cx="2672871" cy="1963742"/>
          </a:xfrm>
          <a:prstGeom prst="rect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ПАКЕТ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 ЧЕРНОВИКАМИ</a:t>
            </a:r>
          </a:p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(хранится в </a:t>
            </a:r>
            <a:r>
              <a:rPr lang="ru-RU" b="1" smtClean="0">
                <a:solidFill>
                  <a:srgbClr val="496DA7"/>
                </a:solidFill>
                <a:latin typeface="Cambria" panose="02040503050406030204" pitchFamily="18" charset="0"/>
              </a:rPr>
              <a:t>ППЭ  в течение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месяца со </a:t>
            </a:r>
            <a:r>
              <a:rPr lang="ru-RU" b="1" smtClean="0">
                <a:solidFill>
                  <a:srgbClr val="496DA7"/>
                </a:solidFill>
                <a:latin typeface="Cambria" panose="02040503050406030204" pitchFamily="18" charset="0"/>
              </a:rPr>
              <a:t>дня проведения ЕГЭ)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974902" y="1835860"/>
            <a:ext cx="2977671" cy="2268542"/>
            <a:chOff x="5941033" y="2574612"/>
            <a:chExt cx="2977671" cy="226854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941033" y="2574612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093433" y="2727012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45833" y="2879412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ФОРМЫ</a:t>
              </a:r>
              <a:b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</a:br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АУДИТОРИИ ППЭ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78629" y="1830069"/>
            <a:ext cx="2672871" cy="1963742"/>
          </a:xfrm>
          <a:prstGeom prst="rect">
            <a:avLst/>
          </a:prstGeom>
          <a:noFill/>
          <a:ln w="12700">
            <a:solidFill>
              <a:srgbClr val="496DA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ВОЗВРАТНЫЙ ДОСТАВОЧНЫЙ ПАКЕТ</a:t>
            </a:r>
            <a:br>
              <a:rPr lang="ru-RU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</a:br>
            <a:r>
              <a:rPr lang="ru-RU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С БЛАНКАМИ ОТВЕТОВ</a:t>
            </a:r>
            <a:endParaRPr lang="ru-RU" b="1" dirty="0">
              <a:ln w="0">
                <a:noFill/>
              </a:ln>
              <a:solidFill>
                <a:srgbClr val="C00000"/>
              </a:solidFill>
              <a:effectLst>
                <a:glow rad="127000">
                  <a:schemeClr val="bg1">
                    <a:alpha val="40000"/>
                  </a:schemeClr>
                </a:glow>
              </a:effectLst>
              <a:latin typeface="Cambria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2285" y="1052736"/>
            <a:ext cx="8380155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 в аудитории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ответственный организатор передает руководителю ППЭ</a:t>
            </a:r>
            <a:endParaRPr lang="ru-RU" sz="1600" b="1" cap="all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9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1840" y="2166027"/>
            <a:ext cx="2880320" cy="216024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024075" y="2746705"/>
            <a:ext cx="2628045" cy="1447689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СЕЙФ-ПАКЕТ С ИСПОЛЬЗОВАННЫМИ КИМ И КОНТР. ЛИСТАМИ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Содержимое 7" descr="Форма 11-ППЭ_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102" y="4382857"/>
            <a:ext cx="2672871" cy="19637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051102" y="4838676"/>
            <a:ext cx="2825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ВОЗВРАТНЫЙ ДОСТАВОЧНЫЙ ПАКЕТ</a:t>
            </a:r>
            <a:b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</a:br>
            <a: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С </a:t>
            </a:r>
            <a:r>
              <a:rPr lang="ru-RU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ИСПОРЧЕННЫМИ (БРАКОВАННЫМИ) ЭМ</a:t>
            </a:r>
            <a:endParaRPr lang="ru-RU" b="1" dirty="0">
              <a:ln w="0">
                <a:noFill/>
              </a:ln>
              <a:solidFill>
                <a:srgbClr val="C00000"/>
              </a:solidFill>
              <a:effectLst>
                <a:glow rad="127000">
                  <a:schemeClr val="bg1">
                    <a:alpha val="40000"/>
                  </a:schemeClr>
                </a:glo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530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9966" y="1556792"/>
            <a:ext cx="8391191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 день проведения экзамена организатор в аудитории ППЭ </a:t>
            </a:r>
            <a:r>
              <a:rPr lang="ru-RU" b="1" dirty="0" smtClean="0">
                <a:latin typeface="Cambria" panose="02040503050406030204" pitchFamily="18" charset="0"/>
              </a:rPr>
              <a:t>должен: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967" y="2297462"/>
            <a:ext cx="4050025" cy="4680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</a:rPr>
              <a:t>получить у руководителя ППЭ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967" y="2852936"/>
            <a:ext cx="8391193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форму ППЭ-05-01 «Список участников ЕГЭ в аудитории ППЭ»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2 экземпляра);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962" y="3634792"/>
            <a:ext cx="8391195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форму ППЭ-05-02 «Протокол проведения ЕГЭ в аудитории»;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smtClean="0">
                <a:solidFill>
                  <a:srgbClr val="FF0000"/>
                </a:solidFill>
                <a:latin typeface="Cambria" panose="02040503050406030204" pitchFamily="18" charset="0"/>
              </a:rPr>
              <a:t>Подготовка к проведению</a:t>
            </a:r>
            <a:br>
              <a:rPr lang="ru-RU" sz="3600" b="1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Cambria" panose="02040503050406030204" pitchFamily="18" charset="0"/>
              </a:rPr>
              <a:t>ЕГЭ в 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9967" y="4437112"/>
            <a:ext cx="8391195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форму ППЭ-12-02 «Ведомость коррекции персональных данных участников ЕГЭ в аудитории»;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968" y="5229200"/>
            <a:ext cx="839119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форму ППЭ-12-03 «Ведомость использования дополнительных бланков ответов № 2»;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9962" y="5950644"/>
            <a:ext cx="8391189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форму ППЭ-16 «Расшифровка кодов образовательных организаций»;</a:t>
            </a:r>
          </a:p>
        </p:txBody>
      </p:sp>
    </p:spTree>
    <p:extLst>
      <p:ext uri="{BB962C8B-B14F-4D97-AF65-F5344CB8AC3E}">
        <p14:creationId xmlns:p14="http://schemas.microsoft.com/office/powerpoint/2010/main" val="4404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8101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форма </a:t>
            </a:r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ППЭ-12-02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81" y="1340768"/>
            <a:ext cx="8839200" cy="49434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11401" y="5684714"/>
            <a:ext cx="54006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415657" y="3164434"/>
            <a:ext cx="2736304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495777" y="3164434"/>
            <a:ext cx="3024336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719913" y="3164434"/>
            <a:ext cx="2664296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2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1560" y="1700808"/>
            <a:ext cx="5256584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3995936" y="3861048"/>
            <a:ext cx="1656184" cy="36004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877512"/>
            <a:ext cx="84963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Состав индивидуального комплекта ЕГЭ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038419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73" y="1493690"/>
            <a:ext cx="2038419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16" y="1488626"/>
            <a:ext cx="2038419" cy="28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13" y="1490117"/>
            <a:ext cx="2038419" cy="28800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4" y="4404768"/>
            <a:ext cx="415669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Черно-белые бланки: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бланк регистрации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бланк ответов №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бланк ответов № 2 лист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бланк ответов № 2 лист 2</a:t>
            </a:r>
          </a:p>
          <a:p>
            <a:pPr marL="0" indent="0"/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КИМ</a:t>
            </a:r>
          </a:p>
          <a:p>
            <a:pPr marL="0" indent="0"/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  <a:cs typeface="+mn-cs"/>
              </a:rPr>
              <a:t>Контрольный лист</a:t>
            </a:r>
          </a:p>
        </p:txBody>
      </p:sp>
      <p:pic>
        <p:nvPicPr>
          <p:cNvPr id="13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64" y="3810510"/>
            <a:ext cx="3581487" cy="256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21315" y="4362176"/>
            <a:ext cx="1745881" cy="2331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03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611559" y="1484784"/>
          <a:ext cx="507682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5076608" imgH="4876740" progId="AcroExch.Document.DC">
                  <p:embed/>
                </p:oleObj>
              </mc:Choice>
              <mc:Fallback>
                <p:oleObj name="Acrobat Document" r:id="rId3" imgW="5076608" imgH="48767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59" y="1484784"/>
                        <a:ext cx="5076825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944420" y="1484784"/>
            <a:ext cx="2970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Машиночитаемая форма</a:t>
            </a:r>
          </a:p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12-04-МАШ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572000" y="2420888"/>
            <a:ext cx="1008112" cy="3600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5213" y="2348880"/>
            <a:ext cx="3081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Обязательно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заполнить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номер страницы!</a:t>
            </a:r>
          </a:p>
          <a:p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НЕЛЬЗЯ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</a:t>
            </a:r>
            <a:endParaRPr lang="en-US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ставить прочерк 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Z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на незаполненных строках формы</a:t>
            </a:r>
          </a:p>
        </p:txBody>
      </p:sp>
      <p:cxnSp>
        <p:nvCxnSpPr>
          <p:cNvPr id="11" name="Прямая со стрелкой 10"/>
          <p:cNvCxnSpPr>
            <a:endCxn id="7" idx="6"/>
          </p:cNvCxnSpPr>
          <p:nvPr/>
        </p:nvCxnSpPr>
        <p:spPr>
          <a:xfrm flipH="1" flipV="1">
            <a:off x="5580112" y="2600908"/>
            <a:ext cx="498860" cy="10801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149972" y="3757303"/>
            <a:ext cx="2805241" cy="108825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3637" y="2600908"/>
            <a:ext cx="347425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Каждый </a:t>
            </a:r>
            <a:r>
              <a:rPr lang="ru-RU" sz="2000" b="1" dirty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выход участника фиксируется в ведомости ППЭ-12-04МАШ  </a:t>
            </a:r>
          </a:p>
          <a:p>
            <a:r>
              <a:rPr lang="ru-RU" sz="2000" b="1" dirty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(каждый выход – новая строка при заполнении формы ППЭ-12-04</a:t>
            </a:r>
            <a:r>
              <a:rPr lang="ru-RU" sz="2000" b="1" dirty="0" smtClean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)</a:t>
            </a:r>
            <a:endParaRPr lang="ru-RU" sz="2000" b="1" dirty="0">
              <a:solidFill>
                <a:srgbClr val="39639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43560" y="5196849"/>
            <a:ext cx="3271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mbria" panose="02040503050406030204" pitchFamily="18" charset="0"/>
              </a:rPr>
              <a:t>ФОРМА ЗАПОЛНЯЕТСЯ ЧЕРНОЙ ГЕЛЕВОЙ РУЧКОЙ.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429169"/>
            <a:ext cx="6364233" cy="65571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При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выходе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участника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из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аудитории организаторы должны проверить комплектность оставленных на рабочем столе участником ЕГЭ ЭМ и черновиков, заполнить форму ППЭ-12-04МАШ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6499" y="551372"/>
            <a:ext cx="8892479" cy="57606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Выдача ДБО</a:t>
            </a: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"/>
          <a:stretch/>
        </p:blipFill>
        <p:spPr>
          <a:xfrm>
            <a:off x="3217246" y="2176530"/>
            <a:ext cx="2909471" cy="4132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"/>
          <a:stretch/>
        </p:blipFill>
        <p:spPr>
          <a:xfrm>
            <a:off x="149678" y="2169727"/>
            <a:ext cx="2986779" cy="4139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1" y="1468086"/>
            <a:ext cx="8639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Если участнику </a:t>
            </a:r>
            <a:r>
              <a:rPr lang="ru-RU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ВЫДАЕТСЯ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ДБО, организатор переносит номер ДБО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на лист 2 бланка ответов №2:</a:t>
            </a:r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3940651" y="2532980"/>
            <a:ext cx="158417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0588" y="2558508"/>
            <a:ext cx="158417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0438" y="3987092"/>
            <a:ext cx="19882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Номер листа 2 впечатан автоматически и связывает две страницы бланка №2 между собой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7" idx="1"/>
          </p:cNvCxnSpPr>
          <p:nvPr/>
        </p:nvCxnSpPr>
        <p:spPr>
          <a:xfrm flipH="1" flipV="1">
            <a:off x="1786262" y="3141009"/>
            <a:ext cx="248341" cy="56187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Левая фигурная скобка 6"/>
          <p:cNvSpPr/>
          <p:nvPr/>
        </p:nvSpPr>
        <p:spPr>
          <a:xfrm rot="5400000">
            <a:off x="1782575" y="3054791"/>
            <a:ext cx="504056" cy="1800240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"/>
          <a:stretch/>
        </p:blipFill>
        <p:spPr>
          <a:xfrm>
            <a:off x="6084168" y="2176530"/>
            <a:ext cx="2806612" cy="4132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Овал 17"/>
          <p:cNvSpPr/>
          <p:nvPr/>
        </p:nvSpPr>
        <p:spPr>
          <a:xfrm>
            <a:off x="6099437" y="2807560"/>
            <a:ext cx="1079718" cy="3847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звернутая стрелка 18"/>
          <p:cNvSpPr/>
          <p:nvPr/>
        </p:nvSpPr>
        <p:spPr>
          <a:xfrm flipH="1">
            <a:off x="4671981" y="1886649"/>
            <a:ext cx="2250504" cy="566155"/>
          </a:xfrm>
          <a:prstGeom prst="uturnArrow">
            <a:avLst>
              <a:gd name="adj1" fmla="val 13957"/>
              <a:gd name="adj2" fmla="val 25000"/>
              <a:gd name="adj3" fmla="val 25000"/>
              <a:gd name="adj4" fmla="val 43750"/>
              <a:gd name="adj5" fmla="val 75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87886" y="3702883"/>
            <a:ext cx="34010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Вписываем номер ДБО на лист 2 бланка №2, указываем № листа на ДБО.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Нумерация листов ДБО начинается с №3.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100392" y="2857831"/>
            <a:ext cx="504056" cy="335487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Завершение ЕГЭ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аудитории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169" y="1324971"/>
            <a:ext cx="864096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ответственный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должен: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9168" y="1827623"/>
            <a:ext cx="8640961" cy="2465473"/>
            <a:chOff x="171538" y="2253789"/>
            <a:chExt cx="5161357" cy="2171072"/>
          </a:xfrm>
        </p:grpSpPr>
        <p:sp>
          <p:nvSpPr>
            <p:cNvPr id="14" name="Прямоугольник с одним вырезанным скругленным углом 13"/>
            <p:cNvSpPr/>
            <p:nvPr/>
          </p:nvSpPr>
          <p:spPr>
            <a:xfrm>
              <a:off x="195261" y="2992924"/>
              <a:ext cx="3219321" cy="1431937"/>
            </a:xfrm>
            <a:prstGeom prst="snipRoundRect">
              <a:avLst>
                <a:gd name="adj1" fmla="val 1258"/>
                <a:gd name="adj2" fmla="val 0"/>
              </a:avLst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>
                  <a:latin typeface="Cambria" panose="02040503050406030204" pitchFamily="18" charset="0"/>
                </a:rPr>
                <a:t>в</a:t>
              </a:r>
              <a:r>
                <a:rPr lang="ru-RU" dirty="0" smtClean="0">
                  <a:latin typeface="Cambria" panose="02040503050406030204" pitchFamily="18" charset="0"/>
                </a:rPr>
                <a:t> случае, если есть замена посчитать количество замен ошибочных ответов и заполнить поле «Замена ошибочных ответов» и поставить свою подпись;</a:t>
              </a:r>
              <a:endParaRPr lang="ru-RU" dirty="0">
                <a:latin typeface="Cambria" panose="02040503050406030204" pitchFamily="18" charset="0"/>
              </a:endParaRPr>
            </a:p>
          </p:txBody>
        </p:sp>
        <p:sp>
          <p:nvSpPr>
            <p:cNvPr id="25" name="Прямоугольник с двумя скругленными соседними углами 24"/>
            <p:cNvSpPr/>
            <p:nvPr/>
          </p:nvSpPr>
          <p:spPr>
            <a:xfrm rot="16200000">
              <a:off x="2458780" y="-33453"/>
              <a:ext cx="586874" cy="5161357"/>
            </a:xfrm>
            <a:prstGeom prst="round2SameRect">
              <a:avLst>
                <a:gd name="adj1" fmla="val 10475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r>
                <a:rPr lang="ru-RU" dirty="0" smtClean="0">
                  <a:latin typeface="Cambria" panose="02040503050406030204" pitchFamily="18" charset="0"/>
                </a:rPr>
                <a:t>проверить бланки ответов № 1 на наличие замены ошибочных ответов на задания с кратким ответом:</a:t>
              </a:r>
              <a:endParaRPr lang="ru-RU" dirty="0">
                <a:latin typeface="Cambria" panose="02040503050406030204" pitchFamily="18" charset="0"/>
              </a:endParaRPr>
            </a:p>
          </p:txBody>
        </p:sp>
      </p:grpSp>
      <p:pic>
        <p:nvPicPr>
          <p:cNvPr id="2050" name="Picture 2" descr="C:\Users\Тофан_О\Desktop\картинки для презентации\бланк ответов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241794"/>
            <a:ext cx="3158009" cy="439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с одним вырезанным скругленным углом 21"/>
          <p:cNvSpPr/>
          <p:nvPr/>
        </p:nvSpPr>
        <p:spPr>
          <a:xfrm>
            <a:off x="208882" y="4437112"/>
            <a:ext cx="5389675" cy="1656184"/>
          </a:xfrm>
          <a:prstGeom prst="snipRoundRect">
            <a:avLst>
              <a:gd name="adj1" fmla="val 1258"/>
              <a:gd name="adj2" fmla="val 0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</a:t>
            </a:r>
            <a:r>
              <a:rPr lang="ru-RU" dirty="0" smtClean="0">
                <a:latin typeface="Cambria" panose="02040503050406030204" pitchFamily="18" charset="0"/>
              </a:rPr>
              <a:t> случае, если участник не использовал поле «Замена ошибочных ответов на задания с кратким ответом», то организатор в поле «Замена ошибочных ответов» ставит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«Х»</a:t>
            </a:r>
            <a:r>
              <a:rPr lang="ru-RU" dirty="0" smtClean="0">
                <a:latin typeface="Cambria" panose="02040503050406030204" pitchFamily="18" charset="0"/>
              </a:rPr>
              <a:t> и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свою подпись.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0023"/>
            <a:ext cx="8229600" cy="436910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Бланк №1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03" y="1300789"/>
            <a:ext cx="7350063" cy="234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03" y="4076085"/>
            <a:ext cx="7350063" cy="216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88240" y="1474782"/>
            <a:ext cx="677280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771" y="1797820"/>
            <a:ext cx="694870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0919" y="2138616"/>
            <a:ext cx="692749" cy="597311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9270" y="1810337"/>
            <a:ext cx="603404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6379" y="1481110"/>
            <a:ext cx="461257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5194" y="2124111"/>
            <a:ext cx="483629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04731" y="2988185"/>
            <a:ext cx="483629" cy="580057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98970" y="3040218"/>
            <a:ext cx="1474991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ПОДПИСЬ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31224" y="5589240"/>
            <a:ext cx="457136" cy="529532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Х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5597059"/>
            <a:ext cx="1474991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ПОДПИСЬ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Инструкция для организаторов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8626</TotalTime>
  <Words>460</Words>
  <Application>Microsoft Office PowerPoint</Application>
  <PresentationFormat>Экран (4:3)</PresentationFormat>
  <Paragraphs>106</Paragraphs>
  <Slides>15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Calibri</vt:lpstr>
      <vt:lpstr>Cambria</vt:lpstr>
      <vt:lpstr>Times New Roman</vt:lpstr>
      <vt:lpstr>1_Тема Office</vt:lpstr>
      <vt:lpstr>Acrobat Document</vt:lpstr>
      <vt:lpstr>Заполнение форм ППЭ</vt:lpstr>
      <vt:lpstr>Презентация PowerPoint</vt:lpstr>
      <vt:lpstr>форма ППЭ-12-02 </vt:lpstr>
      <vt:lpstr>Презентация PowerPoint</vt:lpstr>
      <vt:lpstr>Презентация PowerPoint</vt:lpstr>
      <vt:lpstr>Презентация PowerPoint</vt:lpstr>
      <vt:lpstr>Выдача ДБО</vt:lpstr>
      <vt:lpstr>Презентация PowerPoint</vt:lpstr>
      <vt:lpstr>Бланк №1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организаторов</dc:title>
  <dc:creator>Анастасия Мендель</dc:creator>
  <cp:lastModifiedBy>1</cp:lastModifiedBy>
  <cp:revision>194</cp:revision>
  <dcterms:created xsi:type="dcterms:W3CDTF">2014-03-19T03:31:28Z</dcterms:created>
  <dcterms:modified xsi:type="dcterms:W3CDTF">2024-05-26T20:59:40Z</dcterms:modified>
</cp:coreProperties>
</file>